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8" r:id="rId2"/>
    <p:sldId id="319" r:id="rId3"/>
    <p:sldId id="320" r:id="rId4"/>
    <p:sldId id="323" r:id="rId5"/>
    <p:sldId id="344" r:id="rId6"/>
    <p:sldId id="346" r:id="rId7"/>
    <p:sldId id="321" r:id="rId8"/>
    <p:sldId id="333" r:id="rId9"/>
    <p:sldId id="324" r:id="rId10"/>
    <p:sldId id="334" r:id="rId11"/>
    <p:sldId id="338" r:id="rId12"/>
    <p:sldId id="342" r:id="rId13"/>
    <p:sldId id="343" r:id="rId14"/>
    <p:sldId id="341" r:id="rId15"/>
    <p:sldId id="328" r:id="rId16"/>
    <p:sldId id="325" r:id="rId17"/>
    <p:sldId id="347" r:id="rId18"/>
    <p:sldId id="330" r:id="rId19"/>
    <p:sldId id="327" r:id="rId20"/>
    <p:sldId id="335" r:id="rId21"/>
    <p:sldId id="348" r:id="rId22"/>
    <p:sldId id="336" r:id="rId23"/>
    <p:sldId id="349" r:id="rId24"/>
    <p:sldId id="329" r:id="rId25"/>
    <p:sldId id="332" r:id="rId26"/>
    <p:sldId id="350" r:id="rId27"/>
    <p:sldId id="326" r:id="rId28"/>
    <p:sldId id="351" r:id="rId29"/>
    <p:sldId id="355" r:id="rId30"/>
    <p:sldId id="357" r:id="rId31"/>
    <p:sldId id="352" r:id="rId32"/>
    <p:sldId id="353" r:id="rId33"/>
    <p:sldId id="360" r:id="rId34"/>
    <p:sldId id="359" r:id="rId35"/>
    <p:sldId id="361" r:id="rId36"/>
    <p:sldId id="354" r:id="rId37"/>
    <p:sldId id="356" r:id="rId38"/>
    <p:sldId id="358" r:id="rId39"/>
    <p:sldId id="331" r:id="rId40"/>
    <p:sldId id="260"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876B11-3EA2-4262-A4EE-00ABC6AFDD96}">
          <p14:sldIdLst>
            <p14:sldId id="258"/>
            <p14:sldId id="319"/>
            <p14:sldId id="320"/>
            <p14:sldId id="323"/>
            <p14:sldId id="344"/>
            <p14:sldId id="346"/>
            <p14:sldId id="321"/>
            <p14:sldId id="333"/>
            <p14:sldId id="324"/>
            <p14:sldId id="334"/>
            <p14:sldId id="338"/>
            <p14:sldId id="342"/>
            <p14:sldId id="343"/>
            <p14:sldId id="341"/>
            <p14:sldId id="328"/>
            <p14:sldId id="325"/>
            <p14:sldId id="347"/>
            <p14:sldId id="330"/>
            <p14:sldId id="327"/>
            <p14:sldId id="335"/>
            <p14:sldId id="348"/>
            <p14:sldId id="336"/>
            <p14:sldId id="349"/>
            <p14:sldId id="329"/>
            <p14:sldId id="332"/>
            <p14:sldId id="350"/>
            <p14:sldId id="326"/>
            <p14:sldId id="351"/>
            <p14:sldId id="355"/>
            <p14:sldId id="357"/>
            <p14:sldId id="352"/>
            <p14:sldId id="353"/>
            <p14:sldId id="360"/>
            <p14:sldId id="359"/>
            <p14:sldId id="361"/>
            <p14:sldId id="354"/>
            <p14:sldId id="356"/>
            <p14:sldId id="358"/>
            <p14:sldId id="331"/>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0F50"/>
    <a:srgbClr val="D9D9D9"/>
    <a:srgbClr val="2A7C60"/>
    <a:srgbClr val="2EBA7C"/>
    <a:srgbClr val="424752"/>
    <a:srgbClr val="333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8466" autoAdjust="0"/>
  </p:normalViewPr>
  <p:slideViewPr>
    <p:cSldViewPr snapToGrid="0">
      <p:cViewPr>
        <p:scale>
          <a:sx n="100" d="100"/>
          <a:sy n="100" d="100"/>
        </p:scale>
        <p:origin x="996" y="1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25CAF-0B68-4C76-B040-CDD4B51FD1F1}" type="datetimeFigureOut">
              <a:rPr lang="zh-CN" altLang="en-US" smtClean="0"/>
              <a:t>2020/10/28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F80C7-6FFE-45E4-A3D7-0233A6797C63}" type="slidenum">
              <a:rPr lang="zh-CN" altLang="en-US" smtClean="0"/>
              <a:t>‹#›</a:t>
            </a:fld>
            <a:endParaRPr lang="zh-CN" altLang="en-US"/>
          </a:p>
        </p:txBody>
      </p:sp>
    </p:spTree>
    <p:extLst>
      <p:ext uri="{BB962C8B-B14F-4D97-AF65-F5344CB8AC3E}">
        <p14:creationId xmlns:p14="http://schemas.microsoft.com/office/powerpoint/2010/main" val="3360968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aike.baidu.com/item/%E5%B9%B6%E8%A1%8C%E8%AE%A1%E7%AE%97"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F80C7-6FFE-45E4-A3D7-0233A6797C63}" type="slidenum">
              <a:rPr lang="zh-CN" altLang="en-US" smtClean="0"/>
              <a:t>1</a:t>
            </a:fld>
            <a:endParaRPr lang="zh-CN" altLang="en-US"/>
          </a:p>
        </p:txBody>
      </p:sp>
    </p:spTree>
    <p:extLst>
      <p:ext uri="{BB962C8B-B14F-4D97-AF65-F5344CB8AC3E}">
        <p14:creationId xmlns:p14="http://schemas.microsoft.com/office/powerpoint/2010/main" val="4105063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12</a:t>
            </a:fld>
            <a:endParaRPr lang="zh-CN" altLang="en-US"/>
          </a:p>
        </p:txBody>
      </p:sp>
    </p:spTree>
    <p:extLst>
      <p:ext uri="{BB962C8B-B14F-4D97-AF65-F5344CB8AC3E}">
        <p14:creationId xmlns:p14="http://schemas.microsoft.com/office/powerpoint/2010/main" val="31009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13</a:t>
            </a:fld>
            <a:endParaRPr lang="zh-CN" altLang="en-US"/>
          </a:p>
        </p:txBody>
      </p:sp>
    </p:spTree>
    <p:extLst>
      <p:ext uri="{BB962C8B-B14F-4D97-AF65-F5344CB8AC3E}">
        <p14:creationId xmlns:p14="http://schemas.microsoft.com/office/powerpoint/2010/main" val="3090774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14</a:t>
            </a:fld>
            <a:endParaRPr lang="zh-CN" altLang="en-US"/>
          </a:p>
        </p:txBody>
      </p:sp>
    </p:spTree>
    <p:extLst>
      <p:ext uri="{BB962C8B-B14F-4D97-AF65-F5344CB8AC3E}">
        <p14:creationId xmlns:p14="http://schemas.microsoft.com/office/powerpoint/2010/main" val="3200536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德国工业</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参考架构（</a:t>
            </a:r>
            <a:r>
              <a:rPr lang="en-US" altLang="zh-CN" sz="1200" b="0" i="0" kern="1200" dirty="0" smtClean="0">
                <a:solidFill>
                  <a:schemeClr val="tx1"/>
                </a:solidFill>
                <a:effectLst/>
                <a:latin typeface="+mn-lt"/>
                <a:ea typeface="+mn-ea"/>
                <a:cs typeface="+mn-cs"/>
              </a:rPr>
              <a:t>RAMI4.0</a:t>
            </a:r>
            <a:r>
              <a:rPr lang="zh-CN" altLang="en-US" sz="1200" b="0" i="0" kern="1200" dirty="0" smtClean="0">
                <a:solidFill>
                  <a:schemeClr val="tx1"/>
                </a:solidFill>
                <a:effectLst/>
                <a:latin typeface="+mn-lt"/>
                <a:ea typeface="+mn-ea"/>
                <a:cs typeface="+mn-cs"/>
              </a:rPr>
              <a:t>）美国工业互联网参考架构模型（</a:t>
            </a:r>
            <a:r>
              <a:rPr lang="en-US" altLang="zh-CN" sz="1200" b="0" i="0" kern="1200" dirty="0" smtClean="0">
                <a:solidFill>
                  <a:schemeClr val="tx1"/>
                </a:solidFill>
                <a:effectLst/>
                <a:latin typeface="+mn-lt"/>
                <a:ea typeface="+mn-ea"/>
                <a:cs typeface="+mn-cs"/>
              </a:rPr>
              <a:t>IIRA1.8</a:t>
            </a:r>
            <a:r>
              <a:rPr lang="zh-CN" altLang="en-US" sz="1200" b="0" i="0" kern="1200" dirty="0" smtClean="0">
                <a:solidFill>
                  <a:schemeClr val="tx1"/>
                </a:solidFill>
                <a:effectLst/>
                <a:latin typeface="+mn-lt"/>
                <a:ea typeface="+mn-ea"/>
                <a:cs typeface="+mn-cs"/>
              </a:rPr>
              <a:t>）不再介绍</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19</a:t>
            </a:fld>
            <a:endParaRPr lang="zh-CN" altLang="en-US"/>
          </a:p>
        </p:txBody>
      </p:sp>
    </p:spTree>
    <p:extLst>
      <p:ext uri="{BB962C8B-B14F-4D97-AF65-F5344CB8AC3E}">
        <p14:creationId xmlns:p14="http://schemas.microsoft.com/office/powerpoint/2010/main" val="411784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sz="1200" b="1" kern="1200" dirty="0" smtClean="0">
                <a:solidFill>
                  <a:schemeClr val="tx1"/>
                </a:solidFill>
                <a:effectLst/>
                <a:latin typeface="+mn-lt"/>
                <a:ea typeface="+mn-ea"/>
                <a:cs typeface="+mn-cs"/>
              </a:rPr>
              <a:t>从边缘走向中心：边缘计算在工业互联网崭露头角</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20</a:t>
            </a:fld>
            <a:endParaRPr lang="zh-CN" altLang="en-US"/>
          </a:p>
        </p:txBody>
      </p:sp>
    </p:spTree>
    <p:extLst>
      <p:ext uri="{BB962C8B-B14F-4D97-AF65-F5344CB8AC3E}">
        <p14:creationId xmlns:p14="http://schemas.microsoft.com/office/powerpoint/2010/main" val="2736097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1"/>
                </a:solidFill>
                <a:latin typeface="黑体" panose="02010609060101010101" pitchFamily="49" charset="-122"/>
                <a:ea typeface="黑体" panose="02010609060101010101" pitchFamily="49" charset="-122"/>
              </a:rPr>
              <a:t>这些数据例如温度、功率输出、加工操作期间的速度和位置等等。</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dirty="0" smtClean="0">
                <a:solidFill>
                  <a:schemeClr val="bg1"/>
                </a:solidFill>
                <a:latin typeface="黑体" panose="02010609060101010101" pitchFamily="49" charset="-122"/>
                <a:ea typeface="黑体" panose="02010609060101010101" pitchFamily="49" charset="-122"/>
              </a:rPr>
              <a:t>参考</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边缘计算助力智能制造</a:t>
            </a:r>
            <a:r>
              <a:rPr lang="en-US" altLang="zh-CN" dirty="0" smtClean="0">
                <a:solidFill>
                  <a:schemeClr val="bg1"/>
                </a:solidFill>
                <a:latin typeface="黑体" panose="02010609060101010101" pitchFamily="49" charset="-122"/>
                <a:ea typeface="黑体"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21</a:t>
            </a:fld>
            <a:endParaRPr lang="zh-CN" altLang="en-US"/>
          </a:p>
        </p:txBody>
      </p:sp>
    </p:spTree>
    <p:extLst>
      <p:ext uri="{BB962C8B-B14F-4D97-AF65-F5344CB8AC3E}">
        <p14:creationId xmlns:p14="http://schemas.microsoft.com/office/powerpoint/2010/main" val="163367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p:txBody>
      </p:sp>
      <p:sp>
        <p:nvSpPr>
          <p:cNvPr id="4" name="灯片编号占位符 3"/>
          <p:cNvSpPr>
            <a:spLocks noGrp="1"/>
          </p:cNvSpPr>
          <p:nvPr>
            <p:ph type="sldNum" sz="quarter" idx="10"/>
          </p:nvPr>
        </p:nvSpPr>
        <p:spPr/>
        <p:txBody>
          <a:bodyPr/>
          <a:lstStyle/>
          <a:p>
            <a:fld id="{A81F80C7-6FFE-45E4-A3D7-0233A6797C63}" type="slidenum">
              <a:rPr lang="zh-CN" altLang="en-US" smtClean="0"/>
              <a:t>22</a:t>
            </a:fld>
            <a:endParaRPr lang="zh-CN" altLang="en-US"/>
          </a:p>
        </p:txBody>
      </p:sp>
    </p:spTree>
    <p:extLst>
      <p:ext uri="{BB962C8B-B14F-4D97-AF65-F5344CB8AC3E}">
        <p14:creationId xmlns:p14="http://schemas.microsoft.com/office/powerpoint/2010/main" val="727805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23</a:t>
            </a:fld>
            <a:endParaRPr lang="zh-CN" altLang="en-US"/>
          </a:p>
        </p:txBody>
      </p:sp>
    </p:spTree>
    <p:extLst>
      <p:ext uri="{BB962C8B-B14F-4D97-AF65-F5344CB8AC3E}">
        <p14:creationId xmlns:p14="http://schemas.microsoft.com/office/powerpoint/2010/main" val="3839868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CNCF(Cloud Native Computing Foundation)</a:t>
            </a:r>
            <a:r>
              <a:rPr lang="zh-CN" altLang="en-US" sz="1200" b="0" i="0" kern="1200" dirty="0" smtClean="0">
                <a:solidFill>
                  <a:schemeClr val="tx1"/>
                </a:solidFill>
                <a:effectLst/>
                <a:latin typeface="+mn-lt"/>
                <a:ea typeface="+mn-ea"/>
                <a:cs typeface="+mn-cs"/>
              </a:rPr>
              <a:t>于 </a:t>
            </a:r>
            <a:r>
              <a:rPr lang="en-US" altLang="zh-CN" sz="1200" b="0" i="0" kern="1200" dirty="0" smtClean="0">
                <a:solidFill>
                  <a:schemeClr val="tx1"/>
                </a:solidFill>
                <a:effectLst/>
                <a:latin typeface="+mn-lt"/>
                <a:ea typeface="+mn-ea"/>
                <a:cs typeface="+mn-cs"/>
              </a:rPr>
              <a:t>2015 </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7 </a:t>
            </a:r>
            <a:r>
              <a:rPr lang="zh-CN" altLang="en-US" sz="1200" b="0" i="0" kern="1200" dirty="0" smtClean="0">
                <a:solidFill>
                  <a:schemeClr val="tx1"/>
                </a:solidFill>
                <a:effectLst/>
                <a:latin typeface="+mn-lt"/>
                <a:ea typeface="+mn-ea"/>
                <a:cs typeface="+mn-cs"/>
              </a:rPr>
              <a:t>月成立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隶属于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基金会。</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2019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24</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基金会在旧金山宣布成立针对边缘计算的</a:t>
            </a:r>
            <a:r>
              <a:rPr lang="en-US" altLang="zh-CN" sz="1200" b="0" i="0" kern="1200" dirty="0" smtClean="0">
                <a:solidFill>
                  <a:schemeClr val="tx1"/>
                </a:solidFill>
                <a:effectLst/>
                <a:latin typeface="+mn-lt"/>
                <a:ea typeface="+mn-ea"/>
                <a:cs typeface="+mn-cs"/>
              </a:rPr>
              <a:t>LF Edge</a:t>
            </a:r>
            <a:r>
              <a:rPr lang="zh-CN" altLang="en-US" sz="1200" b="0" i="0" kern="1200" dirty="0" smtClean="0">
                <a:solidFill>
                  <a:schemeClr val="tx1"/>
                </a:solidFill>
                <a:effectLst/>
                <a:latin typeface="+mn-lt"/>
                <a:ea typeface="+mn-ea"/>
                <a:cs typeface="+mn-cs"/>
              </a:rPr>
              <a:t>基金会</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25</a:t>
            </a:fld>
            <a:endParaRPr lang="zh-CN" altLang="en-US"/>
          </a:p>
        </p:txBody>
      </p:sp>
    </p:spTree>
    <p:extLst>
      <p:ext uri="{BB962C8B-B14F-4D97-AF65-F5344CB8AC3E}">
        <p14:creationId xmlns:p14="http://schemas.microsoft.com/office/powerpoint/2010/main" val="2598814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https://zhuanlan.zhihu.com/p/56109369</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26</a:t>
            </a:fld>
            <a:endParaRPr lang="zh-CN" altLang="en-US"/>
          </a:p>
        </p:txBody>
      </p:sp>
    </p:spTree>
    <p:extLst>
      <p:ext uri="{BB962C8B-B14F-4D97-AF65-F5344CB8AC3E}">
        <p14:creationId xmlns:p14="http://schemas.microsoft.com/office/powerpoint/2010/main" val="3667684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a:t>
            </a:fld>
            <a:endParaRPr lang="zh-CN" altLang="en-US"/>
          </a:p>
        </p:txBody>
      </p:sp>
    </p:spTree>
    <p:extLst>
      <p:ext uri="{BB962C8B-B14F-4D97-AF65-F5344CB8AC3E}">
        <p14:creationId xmlns:p14="http://schemas.microsoft.com/office/powerpoint/2010/main" val="1509218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27</a:t>
            </a:fld>
            <a:endParaRPr lang="zh-CN" altLang="en-US"/>
          </a:p>
        </p:txBody>
      </p:sp>
    </p:spTree>
    <p:extLst>
      <p:ext uri="{BB962C8B-B14F-4D97-AF65-F5344CB8AC3E}">
        <p14:creationId xmlns:p14="http://schemas.microsoft.com/office/powerpoint/2010/main" val="2530472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30</a:t>
            </a:fld>
            <a:endParaRPr lang="zh-CN" altLang="en-US"/>
          </a:p>
        </p:txBody>
      </p:sp>
    </p:spTree>
    <p:extLst>
      <p:ext uri="{BB962C8B-B14F-4D97-AF65-F5344CB8AC3E}">
        <p14:creationId xmlns:p14="http://schemas.microsoft.com/office/powerpoint/2010/main" val="3217232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35</a:t>
            </a:fld>
            <a:endParaRPr lang="zh-CN" altLang="en-US"/>
          </a:p>
        </p:txBody>
      </p:sp>
    </p:spTree>
    <p:extLst>
      <p:ext uri="{BB962C8B-B14F-4D97-AF65-F5344CB8AC3E}">
        <p14:creationId xmlns:p14="http://schemas.microsoft.com/office/powerpoint/2010/main" val="136811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工业互联网智能制造边缘计算</a:t>
            </a:r>
            <a:r>
              <a:rPr lang="en-US" altLang="zh-CN" dirty="0" smtClean="0"/>
              <a:t>——</a:t>
            </a:r>
            <a:r>
              <a:rPr lang="zh-CN" altLang="en-US" dirty="0" smtClean="0"/>
              <a:t>现状与挑战</a:t>
            </a:r>
            <a:r>
              <a:rPr lang="en-US" altLang="zh-CN" dirty="0" smtClean="0"/>
              <a:t>》</a:t>
            </a:r>
          </a:p>
          <a:p>
            <a:r>
              <a:rPr lang="en-US" altLang="zh-CN" dirty="0" smtClean="0"/>
              <a:t>2018</a:t>
            </a:r>
            <a:r>
              <a:rPr lang="zh-CN" altLang="en-US" dirty="0" smtClean="0"/>
              <a:t>至今，进入爆发期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a:t>
            </a:fld>
            <a:endParaRPr lang="zh-CN" altLang="en-US"/>
          </a:p>
        </p:txBody>
      </p:sp>
    </p:spTree>
    <p:extLst>
      <p:ext uri="{BB962C8B-B14F-4D97-AF65-F5344CB8AC3E}">
        <p14:creationId xmlns:p14="http://schemas.microsoft.com/office/powerpoint/2010/main" val="2508635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6</a:t>
            </a:fld>
            <a:endParaRPr lang="zh-CN" altLang="en-US"/>
          </a:p>
        </p:txBody>
      </p:sp>
    </p:spTree>
    <p:extLst>
      <p:ext uri="{BB962C8B-B14F-4D97-AF65-F5344CB8AC3E}">
        <p14:creationId xmlns:p14="http://schemas.microsoft.com/office/powerpoint/2010/main" val="984757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7</a:t>
            </a:fld>
            <a:endParaRPr lang="zh-CN" altLang="en-US"/>
          </a:p>
        </p:txBody>
      </p:sp>
    </p:spTree>
    <p:extLst>
      <p:ext uri="{BB962C8B-B14F-4D97-AF65-F5344CB8AC3E}">
        <p14:creationId xmlns:p14="http://schemas.microsoft.com/office/powerpoint/2010/main" val="295234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来自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边缘计算的架构、挑战与应用</a:t>
            </a:r>
            <a:r>
              <a:rPr lang="zh-CN" altLang="en-US" dirty="0" smtClean="0"/>
              <a:t> </a:t>
            </a:r>
            <a:r>
              <a:rPr lang="en-US" altLang="zh-CN" dirty="0" smtClean="0"/>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8</a:t>
            </a:fld>
            <a:endParaRPr lang="zh-CN" altLang="en-US"/>
          </a:p>
        </p:txBody>
      </p:sp>
    </p:spTree>
    <p:extLst>
      <p:ext uri="{BB962C8B-B14F-4D97-AF65-F5344CB8AC3E}">
        <p14:creationId xmlns:p14="http://schemas.microsoft.com/office/powerpoint/2010/main" val="85953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r>
              <a:rPr lang="zh-CN" altLang="en-US" dirty="0" smtClean="0"/>
              <a:t>由边缘计算产业联盟和工业互联网产业联盟编著，更贴近工业互联网。</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9</a:t>
            </a:fld>
            <a:endParaRPr lang="zh-CN" altLang="en-US"/>
          </a:p>
        </p:txBody>
      </p:sp>
    </p:spTree>
    <p:extLst>
      <p:ext uri="{BB962C8B-B14F-4D97-AF65-F5344CB8AC3E}">
        <p14:creationId xmlns:p14="http://schemas.microsoft.com/office/powerpoint/2010/main" val="90762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10</a:t>
            </a:fld>
            <a:endParaRPr lang="zh-CN" altLang="en-US"/>
          </a:p>
        </p:txBody>
      </p:sp>
    </p:spTree>
    <p:extLst>
      <p:ext uri="{BB962C8B-B14F-4D97-AF65-F5344CB8AC3E}">
        <p14:creationId xmlns:p14="http://schemas.microsoft.com/office/powerpoint/2010/main" val="598662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在异构计算系统上进行的</a:t>
            </a:r>
            <a:r>
              <a:rPr lang="zh-CN" altLang="en-US" sz="1200" b="0" i="0" u="none" strike="noStrike" kern="1200" dirty="0" smtClean="0">
                <a:solidFill>
                  <a:schemeClr val="tx1"/>
                </a:solidFill>
                <a:effectLst/>
                <a:latin typeface="+mn-lt"/>
                <a:ea typeface="+mn-ea"/>
                <a:cs typeface="+mn-cs"/>
                <a:hlinkClick r:id="rId3"/>
              </a:rPr>
              <a:t>并行计算</a:t>
            </a:r>
            <a:r>
              <a:rPr lang="zh-CN" altLang="en-US" sz="1200" b="0" i="0" kern="1200" dirty="0" smtClean="0">
                <a:solidFill>
                  <a:schemeClr val="tx1"/>
                </a:solidFill>
                <a:effectLst/>
                <a:latin typeface="+mn-lt"/>
                <a:ea typeface="+mn-ea"/>
                <a:cs typeface="+mn-cs"/>
              </a:rPr>
              <a:t>通常称为异构计算，它能协调地使用性能、结构各异的机器以满足不同的计算需求。</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11</a:t>
            </a:fld>
            <a:endParaRPr lang="zh-CN" altLang="en-US"/>
          </a:p>
        </p:txBody>
      </p:sp>
    </p:spTree>
    <p:extLst>
      <p:ext uri="{BB962C8B-B14F-4D97-AF65-F5344CB8AC3E}">
        <p14:creationId xmlns:p14="http://schemas.microsoft.com/office/powerpoint/2010/main" val="1313274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33"/>
          <a:stretch/>
        </p:blipFill>
        <p:spPr>
          <a:xfrm>
            <a:off x="10187709" y="195517"/>
            <a:ext cx="1564935" cy="719680"/>
          </a:xfrm>
          <a:prstGeom prst="rect">
            <a:avLst/>
          </a:prstGeom>
          <a:noFill/>
        </p:spPr>
      </p:pic>
      <p:grpSp>
        <p:nvGrpSpPr>
          <p:cNvPr id="19" name="组合 18"/>
          <p:cNvGrpSpPr/>
          <p:nvPr userDrawn="1"/>
        </p:nvGrpSpPr>
        <p:grpSpPr>
          <a:xfrm>
            <a:off x="2073668" y="1551397"/>
            <a:ext cx="8044664" cy="1921268"/>
            <a:chOff x="2013735" y="1551397"/>
            <a:chExt cx="8044664" cy="1921268"/>
          </a:xfrm>
        </p:grpSpPr>
        <p:grpSp>
          <p:nvGrpSpPr>
            <p:cNvPr id="14" name="组合 13"/>
            <p:cNvGrpSpPr/>
            <p:nvPr userDrawn="1"/>
          </p:nvGrpSpPr>
          <p:grpSpPr>
            <a:xfrm>
              <a:off x="2013735" y="1551398"/>
              <a:ext cx="667820" cy="1921267"/>
              <a:chOff x="3051425" y="1222625"/>
              <a:chExt cx="667820" cy="2578813"/>
            </a:xfrm>
          </p:grpSpPr>
          <p:cxnSp>
            <p:nvCxnSpPr>
              <p:cNvPr id="4" name="直接连接符 3"/>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rot="10800000">
              <a:off x="9390579" y="1551397"/>
              <a:ext cx="667820" cy="1921267"/>
              <a:chOff x="3051425" y="1222625"/>
              <a:chExt cx="667820" cy="2578813"/>
            </a:xfrm>
          </p:grpSpPr>
          <p:cxnSp>
            <p:nvCxnSpPr>
              <p:cNvPr id="16" name="直接连接符 15"/>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54308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333844"/>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a:noFill/>
        </p:spPr>
      </p:pic>
      <p:grpSp>
        <p:nvGrpSpPr>
          <p:cNvPr id="8" name="组合 7"/>
          <p:cNvGrpSpPr/>
          <p:nvPr userDrawn="1"/>
        </p:nvGrpSpPr>
        <p:grpSpPr>
          <a:xfrm>
            <a:off x="811658" y="309135"/>
            <a:ext cx="2173526" cy="492443"/>
            <a:chOff x="780836" y="324525"/>
            <a:chExt cx="2173526" cy="492443"/>
          </a:xfrm>
        </p:grpSpPr>
        <p:grpSp>
          <p:nvGrpSpPr>
            <p:cNvPr id="9" name="组合 8"/>
            <p:cNvGrpSpPr/>
            <p:nvPr userDrawn="1"/>
          </p:nvGrpSpPr>
          <p:grpSpPr>
            <a:xfrm>
              <a:off x="780836" y="360418"/>
              <a:ext cx="1324402" cy="369332"/>
              <a:chOff x="770562" y="309047"/>
              <a:chExt cx="1324402" cy="369332"/>
            </a:xfrm>
          </p:grpSpPr>
          <p:sp>
            <p:nvSpPr>
              <p:cNvPr id="11" name="文本框 10"/>
              <p:cNvSpPr txBox="1"/>
              <p:nvPr userDrawn="1"/>
            </p:nvSpPr>
            <p:spPr>
              <a:xfrm>
                <a:off x="770562" y="309047"/>
                <a:ext cx="1324402" cy="369332"/>
              </a:xfrm>
              <a:prstGeom prst="rect">
                <a:avLst/>
              </a:prstGeom>
              <a:noFill/>
            </p:spPr>
            <p:txBody>
              <a:bodyPr wrap="none" rtlCol="0">
                <a:spAutoFit/>
              </a:bodyPr>
              <a:lstStyle/>
              <a:p>
                <a:r>
                  <a:rPr lang="en-US" altLang="zh-CN" b="1" u="none" dirty="0" smtClean="0">
                    <a:solidFill>
                      <a:srgbClr val="2EBA7C"/>
                    </a:solidFill>
                    <a:latin typeface="微软雅黑" panose="020B0503020204020204" pitchFamily="34" charset="-122"/>
                    <a:ea typeface="微软雅黑" panose="020B0503020204020204" pitchFamily="34" charset="-122"/>
                  </a:rPr>
                  <a:t>ONTENTS</a:t>
                </a:r>
                <a:endParaRPr lang="zh-CN" altLang="en-US" b="1" u="none" dirty="0">
                  <a:solidFill>
                    <a:srgbClr val="2EBA7C"/>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852755" y="657547"/>
                <a:ext cx="1140432" cy="0"/>
              </a:xfrm>
              <a:prstGeom prst="line">
                <a:avLst/>
              </a:prstGeom>
              <a:ln w="28575">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userDrawn="1"/>
          </p:nvSpPr>
          <p:spPr>
            <a:xfrm>
              <a:off x="2003461" y="324525"/>
              <a:ext cx="950901" cy="492443"/>
            </a:xfrm>
            <a:prstGeom prst="rect">
              <a:avLst/>
            </a:prstGeom>
            <a:noFill/>
          </p:spPr>
          <p:txBody>
            <a:bodyPr wrap="none" rtlCol="0">
              <a:spAutoFit/>
            </a:bodyPr>
            <a:lstStyle/>
            <a:p>
              <a:r>
                <a:rPr lang="zh-CN" altLang="en-US" sz="2600" b="1" dirty="0" smtClean="0">
                  <a:solidFill>
                    <a:srgbClr val="2EBA7C"/>
                  </a:solidFill>
                  <a:latin typeface="微软雅黑" panose="020B0503020204020204" pitchFamily="34" charset="-122"/>
                  <a:ea typeface="微软雅黑" panose="020B0503020204020204" pitchFamily="34" charset="-122"/>
                </a:rPr>
                <a:t>目 录</a:t>
              </a:r>
              <a:endParaRPr lang="zh-CN" altLang="en-US" sz="2600" b="1" dirty="0">
                <a:solidFill>
                  <a:srgbClr val="2EBA7C"/>
                </a:solidFill>
                <a:latin typeface="微软雅黑" panose="020B0503020204020204" pitchFamily="34" charset="-122"/>
                <a:ea typeface="微软雅黑" panose="020B0503020204020204" pitchFamily="34" charset="-122"/>
              </a:endParaRPr>
            </a:p>
          </p:txBody>
        </p:sp>
      </p:grpSp>
      <p:sp>
        <p:nvSpPr>
          <p:cNvPr id="13" name="矩形 12"/>
          <p:cNvSpPr/>
          <p:nvPr userDrawn="1"/>
        </p:nvSpPr>
        <p:spPr>
          <a:xfrm>
            <a:off x="387154" y="298861"/>
            <a:ext cx="446321" cy="446321"/>
          </a:xfrm>
          <a:prstGeom prst="rect">
            <a:avLst/>
          </a:prstGeom>
          <a:solidFill>
            <a:srgbClr val="2EB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392224" y="273109"/>
            <a:ext cx="359058" cy="52322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C</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4713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333844"/>
        </a:solidFill>
        <a:effectLst/>
      </p:bgPr>
    </p:bg>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7" name="灯片编号占位符 6"/>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cxnSp>
        <p:nvCxnSpPr>
          <p:cNvPr id="9" name="直接连接符 8"/>
          <p:cNvCxnSpPr/>
          <p:nvPr userDrawn="1"/>
        </p:nvCxnSpPr>
        <p:spPr>
          <a:xfrm>
            <a:off x="380145" y="791663"/>
            <a:ext cx="9585788" cy="0"/>
          </a:xfrm>
          <a:prstGeom prst="line">
            <a:avLst/>
          </a:prstGeom>
          <a:ln w="19050">
            <a:solidFill>
              <a:srgbClr val="2A7C60"/>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380145" y="360219"/>
            <a:ext cx="127855" cy="350982"/>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04477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4539720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333844"/>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r>
              <a:rPr lang="en-US" altLang="zh-CN" smtClean="0"/>
              <a:t>Confidential in BGI,shall not be spread if not be privileged</a:t>
            </a:r>
            <a:endParaRPr lang="zh-CN" altLang="en-US" dirty="0"/>
          </a:p>
        </p:txBody>
      </p:sp>
      <p:sp>
        <p:nvSpPr>
          <p:cNvPr id="4" name="灯片编号占位符 3"/>
          <p:cNvSpPr>
            <a:spLocks noGrp="1"/>
          </p:cNvSpPr>
          <p:nvPr>
            <p:ph type="sldNum" sz="quarter" idx="11"/>
          </p:nvPr>
        </p:nvSpPr>
        <p:spPr/>
        <p:txBody>
          <a:bodyPr/>
          <a:lstStyle/>
          <a:p>
            <a:fld id="{39CA78E4-F434-4116-A7EE-5A6838CB0D53}" type="slidenum">
              <a:rPr lang="zh-CN" altLang="en-US" smtClean="0"/>
              <a:t>‹#›</a:t>
            </a:fld>
            <a:endParaRPr lang="zh-CN" altLang="en-US"/>
          </a:p>
        </p:txBody>
      </p:sp>
      <p:grpSp>
        <p:nvGrpSpPr>
          <p:cNvPr id="5" name="Group 9"/>
          <p:cNvGrpSpPr>
            <a:grpSpLocks/>
          </p:cNvGrpSpPr>
          <p:nvPr userDrawn="1"/>
        </p:nvGrpSpPr>
        <p:grpSpPr bwMode="auto">
          <a:xfrm>
            <a:off x="0" y="0"/>
            <a:ext cx="12192000" cy="6858000"/>
            <a:chOff x="1128" y="1380"/>
            <a:chExt cx="3976" cy="2568"/>
          </a:xfrm>
        </p:grpSpPr>
        <p:sp>
          <p:nvSpPr>
            <p:cNvPr id="6" name="Freeform 3"/>
            <p:cNvSpPr>
              <a:spLocks/>
            </p:cNvSpPr>
            <p:nvPr userDrawn="1"/>
          </p:nvSpPr>
          <p:spPr bwMode="auto">
            <a:xfrm>
              <a:off x="2171" y="1380"/>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Freeform 4"/>
            <p:cNvSpPr>
              <a:spLocks/>
            </p:cNvSpPr>
            <p:nvPr userDrawn="1"/>
          </p:nvSpPr>
          <p:spPr bwMode="auto">
            <a:xfrm rot="10800000">
              <a:off x="2763" y="3199"/>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Freeform 5"/>
            <p:cNvSpPr>
              <a:spLocks/>
            </p:cNvSpPr>
            <p:nvPr userDrawn="1"/>
          </p:nvSpPr>
          <p:spPr bwMode="auto">
            <a:xfrm>
              <a:off x="1128" y="2186"/>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Freeform 6"/>
            <p:cNvSpPr>
              <a:spLocks/>
            </p:cNvSpPr>
            <p:nvPr userDrawn="1"/>
          </p:nvSpPr>
          <p:spPr bwMode="auto">
            <a:xfrm rot="10800000">
              <a:off x="3556" y="2725"/>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Freeform 7"/>
            <p:cNvSpPr>
              <a:spLocks/>
            </p:cNvSpPr>
            <p:nvPr userDrawn="1"/>
          </p:nvSpPr>
          <p:spPr bwMode="auto">
            <a:xfrm>
              <a:off x="3554" y="138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Freeform 8"/>
            <p:cNvSpPr>
              <a:spLocks/>
            </p:cNvSpPr>
            <p:nvPr userDrawn="1"/>
          </p:nvSpPr>
          <p:spPr bwMode="auto">
            <a:xfrm rot="10800000">
              <a:off x="2067" y="271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2" name="文本框 11"/>
          <p:cNvSpPr txBox="1"/>
          <p:nvPr userDrawn="1"/>
        </p:nvSpPr>
        <p:spPr>
          <a:xfrm>
            <a:off x="4163420" y="2767281"/>
            <a:ext cx="3865161" cy="1323439"/>
          </a:xfrm>
          <a:prstGeom prst="rect">
            <a:avLst/>
          </a:prstGeom>
          <a:noFill/>
        </p:spPr>
        <p:txBody>
          <a:bodyPr wrap="none" rtlCol="0">
            <a:spAutoFit/>
          </a:bodyPr>
          <a:lstStyle/>
          <a:p>
            <a:r>
              <a:rPr lang="en-US" altLang="zh-CN" sz="8000" b="1" dirty="0" smtClean="0">
                <a:solidFill>
                  <a:srgbClr val="2EBA7C"/>
                </a:solidFill>
                <a:latin typeface="微软雅黑" panose="020B0503020204020204" pitchFamily="34" charset="-122"/>
                <a:ea typeface="微软雅黑" panose="020B0503020204020204" pitchFamily="34" charset="-122"/>
              </a:rPr>
              <a:t>Thanks</a:t>
            </a:r>
            <a:endParaRPr lang="zh-CN" altLang="en-US" sz="8000" b="1" dirty="0">
              <a:solidFill>
                <a:srgbClr val="2EBA7C"/>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214252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4"/>
          </p:nvPr>
        </p:nvSpPr>
        <p:spPr>
          <a:xfrm>
            <a:off x="921677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A78E4-F434-4116-A7EE-5A6838CB0D53}" type="slidenum">
              <a:rPr lang="zh-CN" altLang="en-US" smtClean="0"/>
              <a:t>‹#›</a:t>
            </a:fld>
            <a:endParaRPr lang="zh-CN" altLang="en-US"/>
          </a:p>
        </p:txBody>
      </p:sp>
    </p:spTree>
    <p:extLst>
      <p:ext uri="{BB962C8B-B14F-4D97-AF65-F5344CB8AC3E}">
        <p14:creationId xmlns:p14="http://schemas.microsoft.com/office/powerpoint/2010/main" val="4090932633"/>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2" r:id="rId3"/>
    <p:sldLayoutId id="2147483653" r:id="rId4"/>
    <p:sldLayoutId id="2147483654" r:id="rId5"/>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a:t>
            </a:fld>
            <a:endParaRPr lang="zh-CN" altLang="en-US"/>
          </a:p>
        </p:txBody>
      </p:sp>
      <p:sp useBgFill="1">
        <p:nvSpPr>
          <p:cNvPr id="5" name="文本框 4"/>
          <p:cNvSpPr txBox="1"/>
          <p:nvPr/>
        </p:nvSpPr>
        <p:spPr>
          <a:xfrm>
            <a:off x="3961361" y="2151168"/>
            <a:ext cx="4712622" cy="707886"/>
          </a:xfrm>
          <a:prstGeom prst="rect">
            <a:avLst/>
          </a:prstGeom>
          <a:effectLst/>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边缘计算介绍</a:t>
            </a:r>
            <a:endParaRPr lang="en-US" altLang="zh-CN" sz="4000" b="1" dirty="0" smtClean="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609801" y="4030976"/>
            <a:ext cx="1729778" cy="338554"/>
          </a:xfrm>
          <a:prstGeom prst="rect">
            <a:avLst/>
          </a:prstGeom>
          <a:noFill/>
          <a:effectLst/>
        </p:spPr>
        <p:txBody>
          <a:bodyPr wrap="squar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2020</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10</a:t>
            </a:r>
            <a:r>
              <a:rPr lang="zh-CN" altLang="en-US" sz="1600" dirty="0" smtClean="0">
                <a:solidFill>
                  <a:schemeClr val="bg1"/>
                </a:solidFill>
                <a:latin typeface="微软雅黑" panose="020B0503020204020204" pitchFamily="34" charset="-122"/>
                <a:ea typeface="微软雅黑" panose="020B0503020204020204" pitchFamily="34" charset="-122"/>
              </a:rPr>
              <a:t>月</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7278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a:t>
            </a:r>
            <a:r>
              <a:rPr lang="en-US" altLang="zh-CN" sz="2400" dirty="0" smtClean="0">
                <a:solidFill>
                  <a:srgbClr val="2EBA7C"/>
                </a:solidFill>
                <a:latin typeface="黑体" panose="02010609060101010101" pitchFamily="49" charset="-122"/>
                <a:ea typeface="黑体" panose="02010609060101010101" pitchFamily="49" charset="-122"/>
              </a:rPr>
              <a:t>3.0</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622299" y="1003744"/>
            <a:ext cx="11337675" cy="5478423"/>
          </a:xfrm>
          <a:prstGeom prst="rect">
            <a:avLst/>
          </a:prstGeom>
          <a:noFill/>
        </p:spPr>
        <p:txBody>
          <a:bodyPr wrap="square" rtlCol="0">
            <a:spAutoFit/>
          </a:bodyPr>
          <a:lstStyle/>
          <a:p>
            <a:pPr marL="285750" indent="-285750">
              <a:lnSpc>
                <a:spcPts val="3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系统分层</a:t>
            </a:r>
            <a:endParaRPr lang="en-US" altLang="zh-CN" dirty="0" smtClean="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整个系统分为云、边缘和现场三层，边缘层位于云和现场层之间，边缘层向下支持各种设备的接入，向上可以与云端对接，实现了</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的融合。</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ts val="3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边缘层</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包含边缘节点和边缘管理器两部分。</a:t>
            </a:r>
            <a:endParaRPr lang="en-US" altLang="zh-CN" dirty="0" smtClean="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边缘节点是硬件实体，通过执行的软件承载边缘计算业务的核心。根据业务侧重点和硬件特点不同，包括以下几种：</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以网络协议处理和转换为重点的</a:t>
            </a:r>
            <a:r>
              <a:rPr lang="zh-CN" altLang="en-US" dirty="0" smtClean="0">
                <a:solidFill>
                  <a:srgbClr val="2EBA7C"/>
                </a:solidFill>
                <a:latin typeface="黑体" panose="02010609060101010101" pitchFamily="49" charset="-122"/>
                <a:ea typeface="黑体" panose="02010609060101010101" pitchFamily="49" charset="-122"/>
              </a:rPr>
              <a:t>边缘网关</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以支持实时闭环控制业务为重点的</a:t>
            </a:r>
            <a:r>
              <a:rPr lang="zh-CN" altLang="en-US" dirty="0" smtClean="0">
                <a:solidFill>
                  <a:srgbClr val="2EBA7C"/>
                </a:solidFill>
                <a:latin typeface="黑体" panose="02010609060101010101" pitchFamily="49" charset="-122"/>
                <a:ea typeface="黑体" panose="02010609060101010101" pitchFamily="49" charset="-122"/>
              </a:rPr>
              <a:t>边缘控制器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以大规模数据处理为重点的</a:t>
            </a:r>
            <a:r>
              <a:rPr lang="zh-CN" altLang="en-US" dirty="0" smtClean="0">
                <a:solidFill>
                  <a:srgbClr val="2EBA7C"/>
                </a:solidFill>
                <a:latin typeface="黑体" panose="02010609060101010101" pitchFamily="49" charset="-122"/>
                <a:ea typeface="黑体" panose="02010609060101010101" pitchFamily="49" charset="-122"/>
              </a:rPr>
              <a:t>边缘云服务器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以低功耗信息采集和处理为重点的</a:t>
            </a:r>
            <a:r>
              <a:rPr lang="zh-CN" altLang="en-US" dirty="0" smtClean="0">
                <a:solidFill>
                  <a:srgbClr val="2EBA7C"/>
                </a:solidFill>
                <a:latin typeface="黑体" panose="02010609060101010101" pitchFamily="49" charset="-122"/>
                <a:ea typeface="黑体" panose="02010609060101010101" pitchFamily="49" charset="-122"/>
              </a:rPr>
              <a:t>边缘传感器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边缘管理器的呈现核心是软件，主要功能是对边缘节点进行统一的管理。</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ts val="3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边缘计算软件</a:t>
            </a:r>
            <a:r>
              <a:rPr lang="zh-CN" altLang="en-US" dirty="0" smtClean="0">
                <a:solidFill>
                  <a:schemeClr val="bg1"/>
                </a:solidFill>
                <a:latin typeface="黑体" panose="02010609060101010101" pitchFamily="49" charset="-122"/>
                <a:ea typeface="黑体" panose="02010609060101010101" pitchFamily="49" charset="-122"/>
              </a:rPr>
              <a:t>平台</a:t>
            </a:r>
            <a:endParaRPr lang="en-US" altLang="zh-CN" dirty="0" smtClean="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一般采用</a:t>
            </a:r>
            <a:r>
              <a:rPr lang="en-US" altLang="zh-CN" dirty="0" smtClean="0">
                <a:solidFill>
                  <a:schemeClr val="bg1"/>
                </a:solidFill>
                <a:latin typeface="黑体" panose="02010609060101010101" pitchFamily="49" charset="-122"/>
                <a:ea typeface="黑体" panose="02010609060101010101" pitchFamily="49" charset="-122"/>
              </a:rPr>
              <a:t>Cloud Native</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原生架构与关键</a:t>
            </a:r>
            <a:r>
              <a:rPr lang="zh-CN" altLang="en-US" dirty="0" smtClean="0">
                <a:solidFill>
                  <a:schemeClr val="bg1"/>
                </a:solidFill>
                <a:latin typeface="黑体" panose="02010609060101010101" pitchFamily="49" charset="-122"/>
                <a:ea typeface="黑体" panose="02010609060101010101" pitchFamily="49" charset="-122"/>
              </a:rPr>
              <a:t>技术（</a:t>
            </a:r>
            <a:r>
              <a:rPr lang="zh-CN" altLang="en-US" dirty="0">
                <a:solidFill>
                  <a:schemeClr val="bg1"/>
                </a:solidFill>
                <a:latin typeface="黑体" panose="02010609060101010101" pitchFamily="49" charset="-122"/>
                <a:ea typeface="黑体" panose="02010609060101010101" pitchFamily="49" charset="-122"/>
              </a:rPr>
              <a:t>分布式微服务</a:t>
            </a:r>
            <a:r>
              <a:rPr lang="en-US" altLang="zh-CN" dirty="0">
                <a:solidFill>
                  <a:schemeClr val="bg1"/>
                </a:solidFill>
                <a:latin typeface="黑体" panose="02010609060101010101" pitchFamily="49" charset="-122"/>
                <a:ea typeface="黑体" panose="02010609060101010101" pitchFamily="49" charset="-122"/>
              </a:rPr>
              <a:t>+DevOps+</a:t>
            </a:r>
            <a:r>
              <a:rPr lang="zh-CN" altLang="en-US" dirty="0">
                <a:solidFill>
                  <a:schemeClr val="bg1"/>
                </a:solidFill>
                <a:latin typeface="黑体" panose="02010609060101010101" pitchFamily="49" charset="-122"/>
                <a:ea typeface="黑体" panose="02010609060101010101" pitchFamily="49" charset="-122"/>
              </a:rPr>
              <a:t>持续交付</a:t>
            </a:r>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容器化</a:t>
            </a:r>
            <a:r>
              <a:rPr lang="zh-CN" altLang="en-US" dirty="0" smtClean="0">
                <a:solidFill>
                  <a:schemeClr val="bg1"/>
                </a:solidFill>
                <a:latin typeface="黑体" panose="02010609060101010101" pitchFamily="49" charset="-122"/>
                <a:ea typeface="黑体" panose="02010609060101010101" pitchFamily="49" charset="-122"/>
              </a:rPr>
              <a:t>），硬件</a:t>
            </a:r>
            <a:r>
              <a:rPr lang="zh-CN" altLang="en-US" dirty="0">
                <a:solidFill>
                  <a:schemeClr val="bg1"/>
                </a:solidFill>
                <a:latin typeface="黑体" panose="02010609060101010101" pitchFamily="49" charset="-122"/>
                <a:ea typeface="黑体" panose="02010609060101010101" pitchFamily="49" charset="-122"/>
              </a:rPr>
              <a:t>平台支持异构计算能力，以边云协同和边缘智能为</a:t>
            </a:r>
            <a:r>
              <a:rPr lang="zh-CN" altLang="en-US" dirty="0" smtClean="0">
                <a:solidFill>
                  <a:schemeClr val="bg1"/>
                </a:solidFill>
                <a:latin typeface="黑体" panose="02010609060101010101" pitchFamily="49" charset="-122"/>
                <a:ea typeface="黑体" panose="02010609060101010101" pitchFamily="49" charset="-122"/>
              </a:rPr>
              <a:t>关键特征。</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082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(1/4)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110526" y="1574606"/>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a:t>异构计算</a:t>
            </a:r>
            <a:endParaRPr lang="en-US" altLang="zh-CN" dirty="0"/>
          </a:p>
          <a:p>
            <a:pPr marL="0" indent="0">
              <a:buNone/>
            </a:pPr>
            <a:r>
              <a:rPr lang="zh-CN" altLang="en-US" dirty="0"/>
              <a:t>随着云游戏、</a:t>
            </a:r>
            <a:r>
              <a:rPr lang="en-US" altLang="zh-CN" dirty="0" smtClean="0"/>
              <a:t>VR/AR</a:t>
            </a:r>
            <a:r>
              <a:rPr lang="zh-CN" altLang="en-US" dirty="0" smtClean="0"/>
              <a:t>、自动驾驶、物</a:t>
            </a:r>
            <a:r>
              <a:rPr lang="zh-CN" altLang="en-US" dirty="0"/>
              <a:t>联网、移动应用、短视频、个人娱乐、人工智能的爆炸式增长</a:t>
            </a:r>
            <a:r>
              <a:rPr lang="zh-CN" altLang="en-US" dirty="0" smtClean="0"/>
              <a:t>，带来</a:t>
            </a:r>
            <a:r>
              <a:rPr lang="zh-CN" altLang="en-US" dirty="0"/>
              <a:t>数据的多样性（如语音、文本、图片、视频等</a:t>
            </a:r>
            <a:r>
              <a:rPr lang="zh-CN" altLang="en-US" dirty="0" smtClean="0"/>
              <a:t>）。单一</a:t>
            </a:r>
            <a:r>
              <a:rPr lang="zh-CN" altLang="en-US" dirty="0"/>
              <a:t>计算平台难以适应业务场景化与多样化</a:t>
            </a:r>
            <a:r>
              <a:rPr lang="zh-CN" altLang="en-US" dirty="0" smtClean="0"/>
              <a:t>要求，多样性</a:t>
            </a:r>
            <a:r>
              <a:rPr lang="zh-CN" altLang="en-US" dirty="0"/>
              <a:t>计算成为迫切需求</a:t>
            </a:r>
            <a:r>
              <a:rPr lang="zh-CN" altLang="en-US" dirty="0" smtClean="0"/>
              <a:t>。</a:t>
            </a:r>
            <a:endParaRPr lang="en-US" altLang="zh-CN" dirty="0" smtClean="0"/>
          </a:p>
          <a:p>
            <a:pPr marL="0" indent="0">
              <a:buNone/>
            </a:pPr>
            <a:r>
              <a:rPr lang="zh-CN" altLang="en-US" dirty="0" smtClean="0"/>
              <a:t>在</a:t>
            </a:r>
            <a:r>
              <a:rPr lang="zh-CN" altLang="en-US" dirty="0"/>
              <a:t>各类边缘计算场景中，不同的计算任务对于硬件资源的需求是不同的，从计算模式、并发数、迭代深度等多方面考虑</a:t>
            </a:r>
            <a:r>
              <a:rPr lang="zh-CN" altLang="en-US" dirty="0" smtClean="0"/>
              <a:t>，一个分布式系统可能</a:t>
            </a:r>
            <a:r>
              <a:rPr lang="zh-CN" altLang="en-US" dirty="0"/>
              <a:t>需要 </a:t>
            </a:r>
            <a:r>
              <a:rPr lang="en-US" altLang="zh-CN" dirty="0"/>
              <a:t>x86</a:t>
            </a:r>
            <a:r>
              <a:rPr lang="zh-CN" altLang="en-US" dirty="0"/>
              <a:t>、</a:t>
            </a:r>
            <a:r>
              <a:rPr lang="en-US" altLang="zh-CN" dirty="0"/>
              <a:t>ARM</a:t>
            </a:r>
            <a:r>
              <a:rPr lang="zh-CN" altLang="en-US" dirty="0"/>
              <a:t>、</a:t>
            </a:r>
            <a:r>
              <a:rPr lang="en-US" altLang="zh-CN" dirty="0"/>
              <a:t>GPU</a:t>
            </a:r>
            <a:r>
              <a:rPr lang="zh-CN" altLang="en-US" dirty="0"/>
              <a:t>、</a:t>
            </a:r>
            <a:r>
              <a:rPr lang="en-US" altLang="zh-CN" dirty="0"/>
              <a:t>NPU </a:t>
            </a:r>
            <a:r>
              <a:rPr lang="zh-CN" altLang="en-US" dirty="0"/>
              <a:t>等多种类型的芯片支持</a:t>
            </a:r>
            <a:r>
              <a:rPr lang="zh-CN" altLang="en-US" dirty="0" smtClean="0"/>
              <a:t>。</a:t>
            </a:r>
            <a:endParaRPr lang="zh-CN" altLang="en-US" dirty="0"/>
          </a:p>
        </p:txBody>
      </p:sp>
      <p:sp>
        <p:nvSpPr>
          <p:cNvPr id="4" name="矩形 3"/>
          <p:cNvSpPr/>
          <p:nvPr/>
        </p:nvSpPr>
        <p:spPr>
          <a:xfrm>
            <a:off x="7229475" y="1200150"/>
            <a:ext cx="2466975" cy="1527006"/>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408218" y="1482893"/>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通用计算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2" name="圆角矩形 11"/>
          <p:cNvSpPr/>
          <p:nvPr/>
        </p:nvSpPr>
        <p:spPr>
          <a:xfrm>
            <a:off x="8048625" y="1428750"/>
            <a:ext cx="1495425" cy="1143000"/>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a:t>
            </a:r>
            <a:endParaRPr lang="zh-CN" altLang="en-US" dirty="0"/>
          </a:p>
        </p:txBody>
      </p:sp>
      <p:sp>
        <p:nvSpPr>
          <p:cNvPr id="13" name="矩形 12"/>
          <p:cNvSpPr/>
          <p:nvPr/>
        </p:nvSpPr>
        <p:spPr>
          <a:xfrm>
            <a:off x="7229475" y="3009900"/>
            <a:ext cx="2466975" cy="2819400"/>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95046" y="3862518"/>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异构计算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6" name="圆角矩形 15"/>
          <p:cNvSpPr/>
          <p:nvPr/>
        </p:nvSpPr>
        <p:spPr>
          <a:xfrm>
            <a:off x="8048624" y="3148144"/>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p>
          <a:p>
            <a:pPr algn="ctr"/>
            <a:r>
              <a:rPr lang="en-US" altLang="zh-CN" dirty="0"/>
              <a:t>CPU</a:t>
            </a:r>
            <a:endParaRPr lang="zh-CN" altLang="en-US" dirty="0"/>
          </a:p>
        </p:txBody>
      </p:sp>
      <p:sp>
        <p:nvSpPr>
          <p:cNvPr id="21" name="圆角矩形 20"/>
          <p:cNvSpPr/>
          <p:nvPr/>
        </p:nvSpPr>
        <p:spPr>
          <a:xfrm>
            <a:off x="8035453" y="4505325"/>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FPGA</a:t>
            </a:r>
          </a:p>
          <a:p>
            <a:pPr algn="ctr"/>
            <a:r>
              <a:rPr lang="en-US" altLang="zh-CN" dirty="0"/>
              <a:t>CPU</a:t>
            </a:r>
            <a:endParaRPr lang="zh-CN" altLang="en-US" dirty="0"/>
          </a:p>
        </p:txBody>
      </p:sp>
    </p:spTree>
    <p:extLst>
      <p:ext uri="{BB962C8B-B14F-4D97-AF65-F5344CB8AC3E}">
        <p14:creationId xmlns:p14="http://schemas.microsoft.com/office/powerpoint/2010/main" val="32492622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12</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(2/4)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091906" y="1681479"/>
            <a:ext cx="4985474"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a:t>边缘智能</a:t>
            </a:r>
            <a:endParaRPr lang="en-US" altLang="zh-CN" dirty="0"/>
          </a:p>
          <a:p>
            <a:pPr marL="0" indent="0">
              <a:buNone/>
            </a:pPr>
            <a:r>
              <a:rPr lang="zh-CN" altLang="en-US" dirty="0"/>
              <a:t>边缘智能利用</a:t>
            </a:r>
            <a:r>
              <a:rPr lang="en-US" altLang="zh-CN" dirty="0"/>
              <a:t>AI</a:t>
            </a:r>
            <a:r>
              <a:rPr lang="zh-CN" altLang="en-US" dirty="0"/>
              <a:t>技术为边缘侧赋</a:t>
            </a:r>
            <a:r>
              <a:rPr lang="zh-CN" altLang="en-US" dirty="0" smtClean="0"/>
              <a:t>能。</a:t>
            </a:r>
            <a:r>
              <a:rPr lang="zh-CN" altLang="en-US" dirty="0"/>
              <a:t>一方面</a:t>
            </a:r>
            <a:r>
              <a:rPr lang="en-US" altLang="zh-CN" dirty="0"/>
              <a:t>AI</a:t>
            </a:r>
            <a:r>
              <a:rPr lang="zh-CN" altLang="en-US" dirty="0"/>
              <a:t>通过边缘节点能够获得更丰富的数据，并针对不同应用场景实现个性化和泛在化，极大地扩展人工智能的应用场景；另一方面，边缘节点可以借助</a:t>
            </a:r>
            <a:r>
              <a:rPr lang="en-US" altLang="zh-CN" dirty="0"/>
              <a:t>AI</a:t>
            </a:r>
            <a:r>
              <a:rPr lang="zh-CN" altLang="en-US" dirty="0"/>
              <a:t>技术更好地提供高级数据分析、场景感知、实时决策、自组织与协同等智能化服务。边缘侧轻量级、低延时、高效的</a:t>
            </a:r>
            <a:r>
              <a:rPr lang="en-US" altLang="zh-CN" dirty="0"/>
              <a:t>AI</a:t>
            </a:r>
            <a:r>
              <a:rPr lang="zh-CN" altLang="en-US" dirty="0"/>
              <a:t>计算框架显得尤为重要。</a:t>
            </a:r>
          </a:p>
        </p:txBody>
      </p:sp>
      <p:sp>
        <p:nvSpPr>
          <p:cNvPr id="17" name="矩形 16"/>
          <p:cNvSpPr/>
          <p:nvPr/>
        </p:nvSpPr>
        <p:spPr>
          <a:xfrm>
            <a:off x="6619875" y="3442424"/>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边缘端训练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6619875" y="1855093"/>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云端训练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8572498" y="1855093"/>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面临实时性、可靠性、数据隐私保护以及通信成本等方面的挑战</a:t>
            </a:r>
          </a:p>
        </p:txBody>
      </p:sp>
      <p:sp>
        <p:nvSpPr>
          <p:cNvPr id="20" name="矩形 19"/>
          <p:cNvSpPr/>
          <p:nvPr/>
        </p:nvSpPr>
        <p:spPr>
          <a:xfrm>
            <a:off x="8572498" y="3442424"/>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资源消耗高，需配备高端</a:t>
            </a:r>
            <a:r>
              <a:rPr lang="en-US" altLang="zh-CN" dirty="0"/>
              <a:t>AI</a:t>
            </a:r>
            <a:r>
              <a:rPr lang="zh-CN" altLang="en-US" dirty="0"/>
              <a:t>芯片</a:t>
            </a:r>
          </a:p>
        </p:txBody>
      </p:sp>
      <p:sp>
        <p:nvSpPr>
          <p:cNvPr id="22" name="矩形 21"/>
          <p:cNvSpPr/>
          <p:nvPr/>
        </p:nvSpPr>
        <p:spPr>
          <a:xfrm>
            <a:off x="11034713" y="2881808"/>
            <a:ext cx="681037" cy="769442"/>
          </a:xfrm>
          <a:prstGeom prst="rect">
            <a:avLst/>
          </a:prstGeom>
          <a:solidFill>
            <a:srgbClr val="2A7C60"/>
          </a:solid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合理部署</a:t>
            </a:r>
            <a:endParaRPr lang="zh-CN" altLang="en-US" dirty="0">
              <a:latin typeface="黑体" panose="02010609060101010101" pitchFamily="49" charset="-122"/>
              <a:ea typeface="黑体" panose="02010609060101010101" pitchFamily="49" charset="-122"/>
            </a:endParaRPr>
          </a:p>
        </p:txBody>
      </p:sp>
      <p:cxnSp>
        <p:nvCxnSpPr>
          <p:cNvPr id="24" name="直接箭头连接符 23"/>
          <p:cNvCxnSpPr>
            <a:stCxn id="19" idx="3"/>
          </p:cNvCxnSpPr>
          <p:nvPr/>
        </p:nvCxnSpPr>
        <p:spPr>
          <a:xfrm>
            <a:off x="10525121" y="2506234"/>
            <a:ext cx="504829" cy="332216"/>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525121" y="3651250"/>
            <a:ext cx="504829" cy="473607"/>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856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(3/4)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505689" y="1204093"/>
            <a:ext cx="4985474" cy="4324261"/>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smtClean="0"/>
              <a:t>边云协同</a:t>
            </a:r>
            <a:endParaRPr lang="en-US" altLang="zh-CN" dirty="0" smtClean="0"/>
          </a:p>
          <a:p>
            <a:pPr marL="0" indent="0">
              <a:buNone/>
            </a:pPr>
            <a:r>
              <a:rPr lang="zh-CN" altLang="en-US" dirty="0" smtClean="0"/>
              <a:t>边缘计算与云计算各有所长，云计算擅长全局性、非实时、长周期的大数据处理与分析，边缘计算更适用局部性实时、短周期数据的处理与分析。因此边缘计算与云计算之间不是替代的关系，而是互补协同的关系，边云协同将放大边缘计算与云计算的应用价值：</a:t>
            </a:r>
            <a:endParaRPr lang="en-US" altLang="zh-CN" dirty="0" smtClean="0"/>
          </a:p>
          <a:p>
            <a:pPr marL="0" indent="0">
              <a:buNone/>
            </a:pPr>
            <a:r>
              <a:rPr lang="zh-CN" altLang="en-US" dirty="0" smtClean="0"/>
              <a:t>边缘计算既靠近执行单元，更是云端所需高价值数据的采集和初步处理单元；云计算通过大数据分析优化输出的业务规则或模型可以下发到边缘侧，边缘计算基于新的业务规则或模型</a:t>
            </a:r>
            <a:r>
              <a:rPr lang="zh-CN" altLang="en-US" dirty="0"/>
              <a:t>运行</a:t>
            </a:r>
            <a:r>
              <a:rPr lang="zh-CN" altLang="en-US" dirty="0" smtClean="0"/>
              <a:t>。</a:t>
            </a:r>
            <a:endParaRPr lang="en-US" altLang="zh-CN" dirty="0"/>
          </a:p>
        </p:txBody>
      </p:sp>
      <p:sp>
        <p:nvSpPr>
          <p:cNvPr id="12" name="矩形 11"/>
          <p:cNvSpPr/>
          <p:nvPr/>
        </p:nvSpPr>
        <p:spPr>
          <a:xfrm>
            <a:off x="6155054" y="1367790"/>
            <a:ext cx="1952623" cy="281940"/>
          </a:xfrm>
          <a:prstGeom prst="rect">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边</a:t>
            </a:r>
            <a:endParaRPr lang="zh-CN" altLang="en-US" dirty="0"/>
          </a:p>
        </p:txBody>
      </p:sp>
      <p:sp>
        <p:nvSpPr>
          <p:cNvPr id="28" name="矩形 27"/>
          <p:cNvSpPr/>
          <p:nvPr/>
        </p:nvSpPr>
        <p:spPr>
          <a:xfrm>
            <a:off x="9612062" y="135636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云</a:t>
            </a:r>
          </a:p>
        </p:txBody>
      </p:sp>
      <p:sp>
        <p:nvSpPr>
          <p:cNvPr id="9" name="矩形 8"/>
          <p:cNvSpPr/>
          <p:nvPr/>
        </p:nvSpPr>
        <p:spPr>
          <a:xfrm>
            <a:off x="6155054" y="1912377"/>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预测性维护</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能效优化</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质量</a:t>
            </a:r>
            <a:r>
              <a:rPr lang="zh-CN" altLang="en-US" sz="1400" dirty="0" smtClean="0">
                <a:latin typeface="黑体" panose="02010609060101010101" pitchFamily="49" charset="-122"/>
                <a:ea typeface="黑体" panose="02010609060101010101" pitchFamily="49" charset="-122"/>
              </a:rPr>
              <a:t>提升</a:t>
            </a:r>
            <a:endParaRPr lang="zh-CN" altLang="en-US" sz="1400" dirty="0">
              <a:latin typeface="黑体" panose="02010609060101010101" pitchFamily="49" charset="-122"/>
              <a:ea typeface="黑体" panose="02010609060101010101" pitchFamily="49" charset="-122"/>
            </a:endParaRPr>
          </a:p>
        </p:txBody>
      </p:sp>
      <p:sp>
        <p:nvSpPr>
          <p:cNvPr id="11" name="矩形 10"/>
          <p:cNvSpPr/>
          <p:nvPr/>
        </p:nvSpPr>
        <p:spPr>
          <a:xfrm>
            <a:off x="9612062" y="1912376"/>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预测性维护</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能效优化</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质量提升</a:t>
            </a:r>
          </a:p>
        </p:txBody>
      </p:sp>
      <p:grpSp>
        <p:nvGrpSpPr>
          <p:cNvPr id="18" name="组合 17"/>
          <p:cNvGrpSpPr/>
          <p:nvPr/>
        </p:nvGrpSpPr>
        <p:grpSpPr>
          <a:xfrm>
            <a:off x="8107677" y="2084125"/>
            <a:ext cx="1504385" cy="277001"/>
            <a:chOff x="8107677" y="2084125"/>
            <a:chExt cx="1504385" cy="277001"/>
          </a:xfrm>
        </p:grpSpPr>
        <p:cxnSp>
          <p:nvCxnSpPr>
            <p:cNvPr id="7" name="肘形连接符 6"/>
            <p:cNvCxnSpPr>
              <a:stCxn id="9" idx="3"/>
              <a:endCxn id="11" idx="1"/>
            </p:cNvCxnSpPr>
            <p:nvPr/>
          </p:nvCxnSpPr>
          <p:spPr>
            <a:xfrm flipV="1">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499304" y="2084125"/>
              <a:ext cx="800219" cy="276999"/>
            </a:xfrm>
            <a:prstGeom prst="rect">
              <a:avLst/>
            </a:prstGeom>
            <a:noFill/>
          </p:spPr>
          <p:txBody>
            <a:bodyPr wrap="none" rtlCol="0">
              <a:spAutoFit/>
            </a:bodyPr>
            <a:lstStyle/>
            <a:p>
              <a:r>
                <a:rPr lang="zh-CN" altLang="en-US" sz="1200" dirty="0" smtClean="0">
                  <a:solidFill>
                    <a:schemeClr val="bg1"/>
                  </a:solidFill>
                </a:rPr>
                <a:t>服务协同</a:t>
              </a:r>
              <a:endParaRPr lang="zh-CN" altLang="en-US" sz="1200" dirty="0">
                <a:solidFill>
                  <a:schemeClr val="bg1"/>
                </a:solidFill>
              </a:endParaRPr>
            </a:p>
          </p:txBody>
        </p:sp>
      </p:grpSp>
      <p:sp>
        <p:nvSpPr>
          <p:cNvPr id="19" name="矩形 18"/>
          <p:cNvSpPr/>
          <p:nvPr/>
        </p:nvSpPr>
        <p:spPr>
          <a:xfrm>
            <a:off x="6155054" y="3189121"/>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应用实例</a:t>
            </a:r>
            <a:r>
              <a:rPr lang="en-US" altLang="zh-CN" sz="1400" dirty="0" smtClean="0">
                <a:latin typeface="黑体" panose="02010609060101010101" pitchFamily="49" charset="-122"/>
                <a:ea typeface="黑体" panose="02010609060101010101" pitchFamily="49" charset="-122"/>
              </a:rPr>
              <a:t>(</a:t>
            </a:r>
            <a:r>
              <a:rPr lang="zh-CN" altLang="en-US" sz="1400" dirty="0" smtClean="0">
                <a:latin typeface="黑体" panose="02010609060101010101" pitchFamily="49" charset="-122"/>
                <a:ea typeface="黑体" panose="02010609060101010101" pitchFamily="49" charset="-122"/>
              </a:rPr>
              <a:t>容器化</a:t>
            </a:r>
            <a:r>
              <a:rPr lang="en-US" altLang="zh-CN" sz="1400" dirty="0" smtClean="0">
                <a:latin typeface="黑体" panose="02010609060101010101" pitchFamily="49" charset="-122"/>
                <a:ea typeface="黑体" panose="02010609060101010101" pitchFamily="49" charset="-122"/>
              </a:rPr>
              <a:t>)</a:t>
            </a:r>
          </a:p>
          <a:p>
            <a:pPr algn="ctr"/>
            <a:r>
              <a:rPr lang="zh-CN" altLang="en-US" sz="1400" dirty="0" smtClean="0">
                <a:latin typeface="黑体" panose="02010609060101010101" pitchFamily="49" charset="-122"/>
                <a:ea typeface="黑体" panose="02010609060101010101" pitchFamily="49" charset="-122"/>
              </a:rPr>
              <a:t>应用部署软硬件环境</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分布式智能</a:t>
            </a:r>
            <a:r>
              <a:rPr lang="en-US" altLang="zh-CN" sz="1400" dirty="0" smtClean="0">
                <a:latin typeface="黑体" panose="02010609060101010101" pitchFamily="49" charset="-122"/>
                <a:ea typeface="黑体" panose="02010609060101010101" pitchFamily="49" charset="-122"/>
              </a:rPr>
              <a:t>/</a:t>
            </a:r>
            <a:r>
              <a:rPr lang="zh-CN" altLang="en-US" sz="1400" dirty="0" smtClean="0">
                <a:latin typeface="黑体" panose="02010609060101010101" pitchFamily="49" charset="-122"/>
                <a:ea typeface="黑体" panose="02010609060101010101" pitchFamily="49" charset="-122"/>
              </a:rPr>
              <a:t>推理</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数据采集与分析</a:t>
            </a:r>
            <a:endParaRPr lang="zh-CN" altLang="en-US" sz="1400" dirty="0">
              <a:latin typeface="黑体" panose="02010609060101010101" pitchFamily="49" charset="-122"/>
              <a:ea typeface="黑体" panose="02010609060101010101" pitchFamily="49" charset="-122"/>
            </a:endParaRPr>
          </a:p>
        </p:txBody>
      </p:sp>
      <p:sp>
        <p:nvSpPr>
          <p:cNvPr id="20" name="矩形 19"/>
          <p:cNvSpPr/>
          <p:nvPr/>
        </p:nvSpPr>
        <p:spPr>
          <a:xfrm>
            <a:off x="9612062" y="3184404"/>
            <a:ext cx="1952623" cy="1060132"/>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业务编排</a:t>
            </a:r>
            <a:endParaRPr lang="en-US" altLang="zh-CN" sz="1400" dirty="0">
              <a:latin typeface="黑体" panose="02010609060101010101" pitchFamily="49" charset="-122"/>
              <a:ea typeface="黑体" panose="02010609060101010101" pitchFamily="49" charset="-122"/>
            </a:endParaRPr>
          </a:p>
          <a:p>
            <a:pPr algn="ctr"/>
            <a:r>
              <a:rPr lang="zh-CN" altLang="en-US" sz="1200" dirty="0">
                <a:latin typeface="黑体" panose="02010609060101010101" pitchFamily="49" charset="-122"/>
                <a:ea typeface="黑体" panose="02010609060101010101" pitchFamily="49" charset="-122"/>
              </a:rPr>
              <a:t>应用开发测试全</a:t>
            </a:r>
            <a:r>
              <a:rPr lang="zh-CN" altLang="en-US" sz="1200" dirty="0" smtClean="0">
                <a:latin typeface="黑体" panose="02010609060101010101" pitchFamily="49" charset="-122"/>
                <a:ea typeface="黑体" panose="02010609060101010101" pitchFamily="49" charset="-122"/>
              </a:rPr>
              <a:t>生命周期</a:t>
            </a:r>
            <a:endParaRPr lang="en-US" altLang="zh-CN" sz="1200" dirty="0" smtClean="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集中式训练</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大数据分析</a:t>
            </a:r>
          </a:p>
        </p:txBody>
      </p:sp>
      <p:sp>
        <p:nvSpPr>
          <p:cNvPr id="21" name="矩形 20"/>
          <p:cNvSpPr/>
          <p:nvPr/>
        </p:nvSpPr>
        <p:spPr>
          <a:xfrm>
            <a:off x="6155054" y="4623979"/>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基础设施资源及调度管理</a:t>
            </a:r>
            <a:endParaRPr lang="zh-CN" altLang="en-US" sz="1200" dirty="0">
              <a:latin typeface="黑体" panose="02010609060101010101" pitchFamily="49" charset="-122"/>
              <a:ea typeface="黑体" panose="02010609060101010101" pitchFamily="49" charset="-122"/>
            </a:endParaRPr>
          </a:p>
        </p:txBody>
      </p:sp>
      <p:sp>
        <p:nvSpPr>
          <p:cNvPr id="22" name="矩形 21"/>
          <p:cNvSpPr/>
          <p:nvPr/>
        </p:nvSpPr>
        <p:spPr>
          <a:xfrm>
            <a:off x="9612062" y="4613965"/>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边缘节点基础设施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设备</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南向终端的生命周期管理</a:t>
            </a:r>
            <a:endParaRPr lang="zh-CN" altLang="en-US" sz="1200" dirty="0">
              <a:latin typeface="黑体" panose="02010609060101010101" pitchFamily="49" charset="-122"/>
              <a:ea typeface="黑体" panose="02010609060101010101" pitchFamily="49" charset="-122"/>
            </a:endParaRPr>
          </a:p>
        </p:txBody>
      </p:sp>
      <p:grpSp>
        <p:nvGrpSpPr>
          <p:cNvPr id="24" name="组合 23"/>
          <p:cNvGrpSpPr/>
          <p:nvPr/>
        </p:nvGrpSpPr>
        <p:grpSpPr>
          <a:xfrm>
            <a:off x="8107677" y="3089223"/>
            <a:ext cx="1504385" cy="277000"/>
            <a:chOff x="8107677" y="2084126"/>
            <a:chExt cx="1504385" cy="277000"/>
          </a:xfrm>
        </p:grpSpPr>
        <p:cxnSp>
          <p:nvCxnSpPr>
            <p:cNvPr id="25" name="肘形连接符 24"/>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196290" y="2084126"/>
              <a:ext cx="1415772" cy="276999"/>
            </a:xfrm>
            <a:prstGeom prst="rect">
              <a:avLst/>
            </a:prstGeom>
            <a:noFill/>
          </p:spPr>
          <p:txBody>
            <a:bodyPr wrap="none" rtlCol="0">
              <a:spAutoFit/>
            </a:bodyPr>
            <a:lstStyle/>
            <a:p>
              <a:r>
                <a:rPr lang="zh-CN" altLang="en-US" sz="1200" dirty="0" smtClean="0">
                  <a:solidFill>
                    <a:schemeClr val="bg1"/>
                  </a:solidFill>
                </a:rPr>
                <a:t>业务应用管理协同</a:t>
              </a:r>
              <a:endParaRPr lang="zh-CN" altLang="en-US" sz="1200" dirty="0">
                <a:solidFill>
                  <a:schemeClr val="bg1"/>
                </a:solidFill>
              </a:endParaRPr>
            </a:p>
          </p:txBody>
        </p:sp>
      </p:grpSp>
      <p:grpSp>
        <p:nvGrpSpPr>
          <p:cNvPr id="29" name="组合 28"/>
          <p:cNvGrpSpPr/>
          <p:nvPr/>
        </p:nvGrpSpPr>
        <p:grpSpPr>
          <a:xfrm>
            <a:off x="8107676" y="3437890"/>
            <a:ext cx="1504385" cy="277000"/>
            <a:chOff x="8107677" y="2084126"/>
            <a:chExt cx="1504385" cy="277000"/>
          </a:xfrm>
        </p:grpSpPr>
        <p:cxnSp>
          <p:nvCxnSpPr>
            <p:cNvPr id="30" name="肘形连接符 29"/>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智能</a:t>
              </a:r>
              <a:r>
                <a:rPr lang="zh-CN" altLang="en-US" sz="1200" dirty="0" smtClean="0">
                  <a:solidFill>
                    <a:schemeClr val="bg1"/>
                  </a:solidFill>
                </a:rPr>
                <a:t>协同</a:t>
              </a:r>
              <a:endParaRPr lang="zh-CN" altLang="en-US" sz="1200" dirty="0">
                <a:solidFill>
                  <a:schemeClr val="bg1"/>
                </a:solidFill>
              </a:endParaRPr>
            </a:p>
          </p:txBody>
        </p:sp>
      </p:grpSp>
      <p:grpSp>
        <p:nvGrpSpPr>
          <p:cNvPr id="34" name="组合 33"/>
          <p:cNvGrpSpPr/>
          <p:nvPr/>
        </p:nvGrpSpPr>
        <p:grpSpPr>
          <a:xfrm>
            <a:off x="8102913" y="3800457"/>
            <a:ext cx="1504385" cy="277000"/>
            <a:chOff x="8107677" y="2084126"/>
            <a:chExt cx="1504385" cy="277000"/>
          </a:xfrm>
        </p:grpSpPr>
        <p:cxnSp>
          <p:nvCxnSpPr>
            <p:cNvPr id="35" name="肘形连接符 34"/>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数据</a:t>
              </a:r>
              <a:r>
                <a:rPr lang="zh-CN" altLang="en-US" sz="1200" dirty="0" smtClean="0">
                  <a:solidFill>
                    <a:schemeClr val="bg1"/>
                  </a:solidFill>
                </a:rPr>
                <a:t>协同</a:t>
              </a:r>
              <a:endParaRPr lang="zh-CN" altLang="en-US" sz="1200" dirty="0">
                <a:solidFill>
                  <a:schemeClr val="bg1"/>
                </a:solidFill>
              </a:endParaRPr>
            </a:p>
          </p:txBody>
        </p:sp>
      </p:grpSp>
      <p:grpSp>
        <p:nvGrpSpPr>
          <p:cNvPr id="37" name="组合 36"/>
          <p:cNvGrpSpPr/>
          <p:nvPr/>
        </p:nvGrpSpPr>
        <p:grpSpPr>
          <a:xfrm>
            <a:off x="8107675" y="4884943"/>
            <a:ext cx="1504385" cy="277000"/>
            <a:chOff x="8107677" y="2084126"/>
            <a:chExt cx="1504385" cy="277000"/>
          </a:xfrm>
        </p:grpSpPr>
        <p:cxnSp>
          <p:nvCxnSpPr>
            <p:cNvPr id="38" name="肘形连接符 37"/>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资源</a:t>
              </a:r>
              <a:r>
                <a:rPr lang="zh-CN" altLang="en-US" sz="1200" dirty="0" smtClean="0">
                  <a:solidFill>
                    <a:schemeClr val="bg1"/>
                  </a:solidFill>
                </a:rPr>
                <a:t>协同</a:t>
              </a:r>
              <a:endParaRPr lang="zh-CN" altLang="en-US" sz="1200" dirty="0">
                <a:solidFill>
                  <a:schemeClr val="bg1"/>
                </a:solidFill>
              </a:endParaRPr>
            </a:p>
          </p:txBody>
        </p:sp>
      </p:grpSp>
      <p:sp>
        <p:nvSpPr>
          <p:cNvPr id="27" name="文本框 26"/>
          <p:cNvSpPr txBox="1"/>
          <p:nvPr/>
        </p:nvSpPr>
        <p:spPr>
          <a:xfrm>
            <a:off x="6152392" y="1776949"/>
            <a:ext cx="1947859" cy="184666"/>
          </a:xfrm>
          <a:prstGeom prst="rect">
            <a:avLst/>
          </a:prstGeom>
          <a:gradFill>
            <a:gsLst>
              <a:gs pos="0">
                <a:srgbClr val="424752"/>
              </a:gs>
              <a:gs pos="100000">
                <a:srgbClr val="2A7C60">
                  <a:alpha val="50000"/>
                </a:srgbClr>
              </a:gs>
              <a:gs pos="100000">
                <a:srgbClr val="2EBA7C"/>
              </a:gs>
              <a:gs pos="100000">
                <a:srgbClr val="424752"/>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SaaS</a:t>
            </a:r>
            <a:endParaRPr lang="zh-CN" altLang="en-US" sz="1400" b="1" dirty="0"/>
          </a:p>
        </p:txBody>
      </p:sp>
      <p:sp>
        <p:nvSpPr>
          <p:cNvPr id="40" name="文本框 39"/>
          <p:cNvSpPr txBox="1"/>
          <p:nvPr/>
        </p:nvSpPr>
        <p:spPr>
          <a:xfrm>
            <a:off x="6155054" y="3052219"/>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a:t>
            </a:r>
            <a:r>
              <a:rPr lang="en-US" altLang="zh-CN" sz="1400" b="1" dirty="0" smtClean="0"/>
              <a:t>PaaS</a:t>
            </a:r>
            <a:endParaRPr lang="zh-CN" altLang="en-US" sz="1400" b="1" dirty="0"/>
          </a:p>
        </p:txBody>
      </p:sp>
      <p:sp>
        <p:nvSpPr>
          <p:cNvPr id="41" name="文本框 40"/>
          <p:cNvSpPr txBox="1"/>
          <p:nvPr/>
        </p:nvSpPr>
        <p:spPr>
          <a:xfrm>
            <a:off x="6155053" y="4499271"/>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I</a:t>
            </a:r>
            <a:r>
              <a:rPr lang="en-US" altLang="zh-CN" sz="1400" b="1" dirty="0" smtClean="0"/>
              <a:t>aaS</a:t>
            </a:r>
            <a:endParaRPr lang="zh-CN" altLang="en-US" sz="1400" b="1" dirty="0"/>
          </a:p>
        </p:txBody>
      </p:sp>
      <p:sp>
        <p:nvSpPr>
          <p:cNvPr id="42" name="文本框 41"/>
          <p:cNvSpPr txBox="1"/>
          <p:nvPr/>
        </p:nvSpPr>
        <p:spPr>
          <a:xfrm>
            <a:off x="9614443" y="1785450"/>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SaaS</a:t>
            </a:r>
            <a:endParaRPr lang="zh-CN" altLang="en-US" sz="1400" b="1" dirty="0"/>
          </a:p>
        </p:txBody>
      </p:sp>
      <p:sp>
        <p:nvSpPr>
          <p:cNvPr id="43" name="文本框 42"/>
          <p:cNvSpPr txBox="1"/>
          <p:nvPr/>
        </p:nvSpPr>
        <p:spPr>
          <a:xfrm>
            <a:off x="9614442" y="304305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PaaS</a:t>
            </a:r>
            <a:endParaRPr lang="zh-CN" altLang="en-US" sz="1400" b="1" dirty="0"/>
          </a:p>
        </p:txBody>
      </p:sp>
      <p:sp>
        <p:nvSpPr>
          <p:cNvPr id="44" name="文本框 43"/>
          <p:cNvSpPr txBox="1"/>
          <p:nvPr/>
        </p:nvSpPr>
        <p:spPr>
          <a:xfrm>
            <a:off x="9614441" y="447240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IaaS</a:t>
            </a:r>
            <a:endParaRPr lang="zh-CN" altLang="en-US" sz="1400" b="1" dirty="0"/>
          </a:p>
        </p:txBody>
      </p:sp>
    </p:spTree>
    <p:extLst>
      <p:ext uri="{BB962C8B-B14F-4D97-AF65-F5344CB8AC3E}">
        <p14:creationId xmlns:p14="http://schemas.microsoft.com/office/powerpoint/2010/main" val="14375054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505689" y="1350977"/>
            <a:ext cx="11352936"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en-US" altLang="zh-CN" dirty="0" smtClean="0"/>
              <a:t>5G+</a:t>
            </a:r>
            <a:r>
              <a:rPr lang="zh-CN" altLang="en-US" dirty="0" smtClean="0"/>
              <a:t>边缘计算</a:t>
            </a:r>
            <a:endParaRPr lang="en-US" altLang="zh-CN" dirty="0" smtClean="0"/>
          </a:p>
          <a:p>
            <a:pPr marL="0" indent="0">
              <a:buNone/>
            </a:pPr>
            <a:r>
              <a:rPr lang="zh-CN" altLang="en-US" dirty="0"/>
              <a:t>与</a:t>
            </a:r>
            <a:r>
              <a:rPr lang="en-US" altLang="zh-CN" dirty="0"/>
              <a:t>4G</a:t>
            </a:r>
            <a:r>
              <a:rPr lang="zh-CN" altLang="en-US" dirty="0"/>
              <a:t>相比，</a:t>
            </a:r>
            <a:r>
              <a:rPr lang="en-US" altLang="zh-CN" dirty="0" smtClean="0"/>
              <a:t>5G</a:t>
            </a:r>
            <a:r>
              <a:rPr lang="zh-CN" altLang="en-US" dirty="0" smtClean="0"/>
              <a:t>提供</a:t>
            </a:r>
            <a:r>
              <a:rPr lang="en-US" altLang="zh-CN" dirty="0"/>
              <a:t>10Gbps</a:t>
            </a:r>
            <a:r>
              <a:rPr lang="zh-CN" altLang="en-US" dirty="0"/>
              <a:t>以上的峰值速率、更佳的移动性能、毫秒级时延和超高密度连接，国际电信联盟无线电通信局（</a:t>
            </a:r>
            <a:r>
              <a:rPr lang="en-US" altLang="zh-CN" dirty="0"/>
              <a:t>ITU-R</a:t>
            </a:r>
            <a:r>
              <a:rPr lang="zh-CN" altLang="en-US" dirty="0"/>
              <a:t>）定义了</a:t>
            </a:r>
            <a:r>
              <a:rPr lang="en-US" altLang="zh-CN" dirty="0"/>
              <a:t>5G</a:t>
            </a:r>
            <a:r>
              <a:rPr lang="zh-CN" altLang="en-US" dirty="0"/>
              <a:t>的三大典型应用场景为：增强型移动宽带（</a:t>
            </a:r>
            <a:r>
              <a:rPr lang="en-US" altLang="zh-CN" dirty="0"/>
              <a:t>eMBB</a:t>
            </a:r>
            <a:r>
              <a:rPr lang="zh-CN" altLang="en-US" dirty="0"/>
              <a:t>）、超可靠低时延通信（</a:t>
            </a:r>
            <a:r>
              <a:rPr lang="en-US" altLang="zh-CN" dirty="0"/>
              <a:t>uRLLC</a:t>
            </a:r>
            <a:r>
              <a:rPr lang="zh-CN" altLang="en-US" dirty="0"/>
              <a:t>）和海量大规模连接物联网（</a:t>
            </a:r>
            <a:r>
              <a:rPr lang="en-US" altLang="zh-CN" dirty="0"/>
              <a:t>mMTC</a:t>
            </a:r>
            <a:r>
              <a:rPr lang="zh-CN" altLang="en-US" dirty="0"/>
              <a:t>）</a:t>
            </a:r>
            <a:r>
              <a:rPr lang="zh-CN" altLang="en-US" dirty="0" smtClean="0"/>
              <a:t>。</a:t>
            </a:r>
            <a:endParaRPr lang="en-US" altLang="zh-CN" dirty="0" smtClean="0"/>
          </a:p>
          <a:p>
            <a:pPr marL="0" indent="0">
              <a:buNone/>
            </a:pPr>
            <a:r>
              <a:rPr lang="en-US" altLang="zh-CN" dirty="0" smtClean="0"/>
              <a:t>5G</a:t>
            </a:r>
            <a:r>
              <a:rPr lang="zh-CN" altLang="en-US" dirty="0" smtClean="0"/>
              <a:t>为</a:t>
            </a:r>
            <a:r>
              <a:rPr lang="zh-CN" altLang="en-US" dirty="0"/>
              <a:t>边缘计算产业的落地和发展提供了良好的网络基础</a:t>
            </a:r>
            <a:r>
              <a:rPr lang="zh-CN" altLang="en-US" dirty="0" smtClean="0"/>
              <a:t>，可以</a:t>
            </a:r>
            <a:r>
              <a:rPr lang="zh-CN" altLang="en-US" dirty="0"/>
              <a:t>将</a:t>
            </a:r>
            <a:r>
              <a:rPr lang="zh-CN" altLang="en-US" dirty="0" smtClean="0"/>
              <a:t>边缘</a:t>
            </a:r>
            <a:r>
              <a:rPr lang="zh-CN" altLang="en-US" dirty="0"/>
              <a:t>计算节点灵活部署在不同的网络位置来满足对时延、</a:t>
            </a:r>
            <a:r>
              <a:rPr lang="zh-CN" altLang="en-US" dirty="0" smtClean="0"/>
              <a:t>带宽有</a:t>
            </a:r>
            <a:r>
              <a:rPr lang="zh-CN" altLang="en-US" dirty="0"/>
              <a:t>不同需求的边缘计算业务。同时，边缘计算也</a:t>
            </a:r>
            <a:r>
              <a:rPr lang="zh-CN" altLang="en-US" dirty="0" smtClean="0"/>
              <a:t>成为</a:t>
            </a:r>
            <a:r>
              <a:rPr lang="en-US" altLang="zh-CN" dirty="0" smtClean="0"/>
              <a:t>5G</a:t>
            </a:r>
            <a:r>
              <a:rPr lang="zh-CN" altLang="en-US" dirty="0" smtClean="0"/>
              <a:t>服务</a:t>
            </a:r>
            <a:r>
              <a:rPr lang="zh-CN" altLang="en-US" dirty="0"/>
              <a:t>垂直行业，充分发挥新的网络性能的重要利器之一</a:t>
            </a:r>
            <a:r>
              <a:rPr lang="zh-CN" altLang="en-US" dirty="0" smtClean="0"/>
              <a:t>。</a:t>
            </a:r>
            <a:r>
              <a:rPr lang="en-US" altLang="zh-CN" dirty="0" smtClean="0"/>
              <a:t>5G</a:t>
            </a:r>
            <a:r>
              <a:rPr lang="zh-CN" altLang="en-US" dirty="0" smtClean="0"/>
              <a:t>三</a:t>
            </a:r>
            <a:r>
              <a:rPr lang="zh-CN" altLang="en-US" dirty="0"/>
              <a:t>大典型场景也都与边缘计算</a:t>
            </a:r>
            <a:r>
              <a:rPr lang="zh-CN" altLang="en-US" dirty="0" smtClean="0"/>
              <a:t>密切相关，可以</a:t>
            </a:r>
            <a:r>
              <a:rPr lang="zh-CN" altLang="en-US" dirty="0"/>
              <a:t>分别支持不同需求的边缘计算</a:t>
            </a:r>
            <a:r>
              <a:rPr lang="zh-CN" altLang="en-US" dirty="0" smtClean="0"/>
              <a:t>场景：对于</a:t>
            </a:r>
            <a:r>
              <a:rPr lang="zh-CN" altLang="en-US" dirty="0"/>
              <a:t>时延要求极高的</a:t>
            </a:r>
            <a:r>
              <a:rPr lang="zh-CN" altLang="en-US" dirty="0" smtClean="0"/>
              <a:t>工业控制、对于</a:t>
            </a:r>
            <a:r>
              <a:rPr lang="zh-CN" altLang="en-US" dirty="0"/>
              <a:t>带宽要求较高</a:t>
            </a:r>
            <a:r>
              <a:rPr lang="zh-CN" altLang="en-US" dirty="0" smtClean="0"/>
              <a:t>的</a:t>
            </a:r>
            <a:r>
              <a:rPr lang="en-US" altLang="zh-CN" dirty="0" smtClean="0"/>
              <a:t>AR/VR</a:t>
            </a:r>
            <a:r>
              <a:rPr lang="zh-CN" altLang="en-US" dirty="0"/>
              <a:t>和</a:t>
            </a:r>
            <a:r>
              <a:rPr lang="zh-CN" altLang="en-US" dirty="0" smtClean="0"/>
              <a:t>直播、对于</a:t>
            </a:r>
            <a:r>
              <a:rPr lang="zh-CN" altLang="en-US" dirty="0"/>
              <a:t>海量连接需求高</a:t>
            </a:r>
            <a:r>
              <a:rPr lang="zh-CN" altLang="en-US" dirty="0" smtClean="0"/>
              <a:t>的</a:t>
            </a:r>
            <a:r>
              <a:rPr lang="en-US" altLang="zh-CN" dirty="0" smtClean="0"/>
              <a:t>IoT</a:t>
            </a:r>
            <a:r>
              <a:rPr lang="zh-CN" altLang="en-US" dirty="0" smtClean="0"/>
              <a:t>设备</a:t>
            </a:r>
            <a:r>
              <a:rPr lang="zh-CN" altLang="en-US" dirty="0"/>
              <a:t>接入等新兴业务</a:t>
            </a:r>
            <a:r>
              <a:rPr lang="zh-CN" altLang="en-US" dirty="0" smtClean="0"/>
              <a:t>。</a:t>
            </a:r>
            <a:endParaRPr lang="en-US" altLang="zh-CN" dirty="0"/>
          </a:p>
        </p:txBody>
      </p:sp>
    </p:spTree>
    <p:extLst>
      <p:ext uri="{BB962C8B-B14F-4D97-AF65-F5344CB8AC3E}">
        <p14:creationId xmlns:p14="http://schemas.microsoft.com/office/powerpoint/2010/main" val="3376373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15</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2</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边缘计算应用场景</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9543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22" name="组合 21"/>
          <p:cNvGrpSpPr/>
          <p:nvPr/>
        </p:nvGrpSpPr>
        <p:grpSpPr>
          <a:xfrm>
            <a:off x="600939" y="857250"/>
            <a:ext cx="3217385" cy="5864225"/>
            <a:chOff x="829539" y="857250"/>
            <a:chExt cx="3217385" cy="5864225"/>
          </a:xfrm>
        </p:grpSpPr>
        <p:pic>
          <p:nvPicPr>
            <p:cNvPr id="6" name="图片 5"/>
            <p:cNvPicPr>
              <a:picLocks noChangeAspect="1"/>
            </p:cNvPicPr>
            <p:nvPr/>
          </p:nvPicPr>
          <p:blipFill>
            <a:blip r:embed="rId2"/>
            <a:stretch>
              <a:fillRect/>
            </a:stretch>
          </p:blipFill>
          <p:spPr>
            <a:xfrm>
              <a:off x="829539" y="857250"/>
              <a:ext cx="3203964" cy="5864225"/>
            </a:xfrm>
            <a:prstGeom prst="rect">
              <a:avLst/>
            </a:prstGeom>
            <a:ln>
              <a:noFill/>
            </a:ln>
          </p:spPr>
        </p:pic>
        <p:sp>
          <p:nvSpPr>
            <p:cNvPr id="7" name="矩形 6"/>
            <p:cNvSpPr/>
            <p:nvPr/>
          </p:nvSpPr>
          <p:spPr>
            <a:xfrm>
              <a:off x="829539" y="857250"/>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845982" y="4257147"/>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智慧园区</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海量网络连接</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实时数据采集与处理</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本地业务自治</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24" name="组合 23"/>
          <p:cNvGrpSpPr/>
          <p:nvPr/>
        </p:nvGrpSpPr>
        <p:grpSpPr>
          <a:xfrm>
            <a:off x="4098668" y="857248"/>
            <a:ext cx="3236223" cy="5864224"/>
            <a:chOff x="4098668" y="857248"/>
            <a:chExt cx="3236223" cy="5864224"/>
          </a:xfrm>
        </p:grpSpPr>
        <p:pic>
          <p:nvPicPr>
            <p:cNvPr id="8" name="图片 7"/>
            <p:cNvPicPr>
              <a:picLocks noChangeAspect="1"/>
            </p:cNvPicPr>
            <p:nvPr/>
          </p:nvPicPr>
          <p:blipFill>
            <a:blip r:embed="rId3"/>
            <a:stretch>
              <a:fillRect/>
            </a:stretch>
          </p:blipFill>
          <p:spPr>
            <a:xfrm>
              <a:off x="4105274" y="857250"/>
              <a:ext cx="3203963" cy="4772025"/>
            </a:xfrm>
            <a:prstGeom prst="rect">
              <a:avLst/>
            </a:prstGeom>
          </p:spPr>
        </p:pic>
        <p:sp>
          <p:nvSpPr>
            <p:cNvPr id="16" name="矩形 15"/>
            <p:cNvSpPr/>
            <p:nvPr/>
          </p:nvSpPr>
          <p:spPr>
            <a:xfrm>
              <a:off x="4098668" y="857248"/>
              <a:ext cx="3236223" cy="5864224"/>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124425"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安卓云</a:t>
              </a:r>
              <a:r>
                <a:rPr lang="zh-CN" altLang="en-US" sz="2400" b="1" dirty="0">
                  <a:solidFill>
                    <a:srgbClr val="00B050"/>
                  </a:solidFill>
                  <a:latin typeface="黑体" panose="02010609060101010101" pitchFamily="49" charset="-122"/>
                  <a:ea typeface="黑体" panose="02010609060101010101" pitchFamily="49" charset="-122"/>
                </a:rPr>
                <a:t>与云游戏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安卓云化</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云端游戏视频渲染压缩</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低</a:t>
              </a:r>
              <a:r>
                <a:rPr lang="zh-CN" altLang="en-US" dirty="0" smtClean="0">
                  <a:solidFill>
                    <a:schemeClr val="bg1"/>
                  </a:solidFill>
                  <a:latin typeface="黑体" panose="02010609060101010101" pitchFamily="49" charset="-122"/>
                  <a:ea typeface="黑体" panose="02010609060101010101" pitchFamily="49" charset="-122"/>
                </a:rPr>
                <a:t>延时响应</a:t>
              </a:r>
              <a:endParaRPr lang="en-US" altLang="zh-CN" dirty="0">
                <a:solidFill>
                  <a:schemeClr val="bg1"/>
                </a:solidFill>
                <a:latin typeface="黑体" panose="02010609060101010101" pitchFamily="49" charset="-122"/>
                <a:ea typeface="黑体" panose="02010609060101010101" pitchFamily="49" charset="-122"/>
              </a:endParaRPr>
            </a:p>
          </p:txBody>
        </p:sp>
      </p:grpSp>
      <p:pic>
        <p:nvPicPr>
          <p:cNvPr id="9" name="图片 8"/>
          <p:cNvPicPr>
            <a:picLocks noChangeAspect="1"/>
          </p:cNvPicPr>
          <p:nvPr/>
        </p:nvPicPr>
        <p:blipFill>
          <a:blip r:embed="rId4"/>
          <a:stretch>
            <a:fillRect/>
          </a:stretch>
        </p:blipFill>
        <p:spPr>
          <a:xfrm>
            <a:off x="7665346" y="857249"/>
            <a:ext cx="3174103" cy="5864225"/>
          </a:xfrm>
          <a:prstGeom prst="rect">
            <a:avLst/>
          </a:prstGeom>
          <a:gradFill flip="none" rotWithShape="1">
            <a:gsLst>
              <a:gs pos="24000">
                <a:srgbClr val="424752"/>
              </a:gs>
              <a:gs pos="70000">
                <a:srgbClr val="2A7C60">
                  <a:alpha val="20000"/>
                </a:srgbClr>
              </a:gs>
            </a:gsLst>
            <a:lin ang="16200000" scaled="0"/>
            <a:tileRect/>
          </a:gradFill>
          <a:ln>
            <a:noFill/>
          </a:ln>
        </p:spPr>
      </p:pic>
      <p:sp>
        <p:nvSpPr>
          <p:cNvPr id="18" name="矩形 17"/>
          <p:cNvSpPr/>
          <p:nvPr/>
        </p:nvSpPr>
        <p:spPr>
          <a:xfrm>
            <a:off x="7665346" y="857248"/>
            <a:ext cx="3174102" cy="5864225"/>
          </a:xfrm>
          <a:prstGeom prst="rect">
            <a:avLst/>
          </a:prstGeom>
          <a:gradFill flip="none" rotWithShape="1">
            <a:gsLst>
              <a:gs pos="24000">
                <a:srgbClr val="424752"/>
              </a:gs>
              <a:gs pos="70000">
                <a:srgbClr val="2A7C60">
                  <a:alpha val="4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643913"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内容</a:t>
            </a:r>
            <a:r>
              <a:rPr lang="zh-CN" altLang="en-US" sz="2400" b="1" dirty="0">
                <a:solidFill>
                  <a:srgbClr val="00B050"/>
                </a:solidFill>
                <a:latin typeface="黑体" panose="02010609060101010101" pitchFamily="49" charset="-122"/>
                <a:ea typeface="黑体" panose="02010609060101010101" pitchFamily="49" charset="-122"/>
              </a:rPr>
              <a:t>分发网络</a:t>
            </a:r>
            <a:r>
              <a:rPr lang="en-US" altLang="zh-CN" sz="2400" b="1" dirty="0">
                <a:solidFill>
                  <a:srgbClr val="00B050"/>
                </a:solidFill>
                <a:latin typeface="黑体" panose="02010609060101010101" pitchFamily="49" charset="-122"/>
                <a:ea typeface="黑体" panose="02010609060101010101" pitchFamily="49" charset="-122"/>
              </a:rPr>
              <a:t>CDN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异构计算</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高性能存储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轻</a:t>
            </a:r>
            <a:r>
              <a:rPr lang="zh-CN" altLang="en-US" dirty="0" smtClean="0">
                <a:solidFill>
                  <a:schemeClr val="bg1"/>
                </a:solidFill>
                <a:latin typeface="黑体" panose="02010609060101010101" pitchFamily="49" charset="-122"/>
                <a:ea typeface="黑体" panose="02010609060101010101" pitchFamily="49" charset="-122"/>
              </a:rPr>
              <a:t>量化非标机柜</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60884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4138528" y="918916"/>
            <a:ext cx="3185875" cy="4029075"/>
          </a:xfrm>
          <a:prstGeom prst="rect">
            <a:avLst/>
          </a:prstGeom>
        </p:spPr>
      </p:pic>
      <p:pic>
        <p:nvPicPr>
          <p:cNvPr id="8" name="图片 7"/>
          <p:cNvPicPr>
            <a:picLocks noChangeAspect="1"/>
          </p:cNvPicPr>
          <p:nvPr/>
        </p:nvPicPr>
        <p:blipFill>
          <a:blip r:embed="rId3"/>
          <a:stretch>
            <a:fillRect/>
          </a:stretch>
        </p:blipFill>
        <p:spPr>
          <a:xfrm>
            <a:off x="546838" y="923925"/>
            <a:ext cx="3203964" cy="5219700"/>
          </a:xfrm>
          <a:prstGeom prst="rect">
            <a:avLst/>
          </a:prstGeom>
        </p:spPr>
      </p:pic>
      <p:pic>
        <p:nvPicPr>
          <p:cNvPr id="4" name="图片 3"/>
          <p:cNvPicPr>
            <a:picLocks noChangeAspect="1"/>
          </p:cNvPicPr>
          <p:nvPr/>
        </p:nvPicPr>
        <p:blipFill>
          <a:blip r:embed="rId4"/>
          <a:stretch>
            <a:fillRect/>
          </a:stretch>
        </p:blipFill>
        <p:spPr>
          <a:xfrm>
            <a:off x="7731306" y="918915"/>
            <a:ext cx="3217618" cy="5802559"/>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3" name="矩形 12"/>
          <p:cNvSpPr/>
          <p:nvPr/>
        </p:nvSpPr>
        <p:spPr>
          <a:xfrm>
            <a:off x="1635306" y="5283251"/>
            <a:ext cx="6096000" cy="646331"/>
          </a:xfrm>
          <a:prstGeom prst="rect">
            <a:avLst/>
          </a:prstGeom>
        </p:spPr>
        <p:txBody>
          <a:bodyPr>
            <a:spAutoFit/>
          </a:bodyPr>
          <a:lstStyle/>
          <a:p>
            <a:r>
              <a:rPr lang="zh-CN" altLang="en-US" dirty="0">
                <a:solidFill>
                  <a:srgbClr val="00B6BD"/>
                </a:solidFill>
                <a:latin typeface="FZLTZHJW--GB1-0"/>
              </a:rPr>
              <a:t>视频监控</a:t>
            </a:r>
            <a:r>
              <a:rPr lang="zh-CN" altLang="en-US" dirty="0"/>
              <a:t> </a:t>
            </a:r>
            <a:br>
              <a:rPr lang="zh-CN" altLang="en-US" dirty="0"/>
            </a:br>
            <a:endParaRPr lang="zh-CN" altLang="en-US" dirty="0"/>
          </a:p>
        </p:txBody>
      </p:sp>
      <p:sp>
        <p:nvSpPr>
          <p:cNvPr id="16" name="矩形 15"/>
          <p:cNvSpPr/>
          <p:nvPr/>
        </p:nvSpPr>
        <p:spPr>
          <a:xfrm>
            <a:off x="546837" y="923925"/>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66297" y="4230588"/>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视频监控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边缘节点图像识别与分析</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边缘节点智能存储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边缘协同，云端训练，边缘端推理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4127494" y="918916"/>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4111056" y="4321076"/>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工业物联网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多协议、多源异构数据互联互通互操作</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预测性维护、产品质量缺陷检测、设备监控管理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7738361" y="907623"/>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7785287" y="4321076"/>
            <a:ext cx="3200942" cy="2308324"/>
          </a:xfrm>
          <a:prstGeom prst="rect">
            <a:avLst/>
          </a:prstGeom>
          <a:noFill/>
        </p:spPr>
        <p:txBody>
          <a:bodyPr wrap="square" rtlCol="0">
            <a:spAutoFit/>
          </a:bodyPr>
          <a:lstStyle/>
          <a:p>
            <a:pPr algn="ctr">
              <a:lnSpc>
                <a:spcPct val="150000"/>
              </a:lnSpc>
            </a:pPr>
            <a:r>
              <a:rPr lang="en-US" altLang="zh-CN" sz="2400" b="1" dirty="0" smtClean="0">
                <a:solidFill>
                  <a:srgbClr val="00B050"/>
                </a:solidFill>
                <a:latin typeface="黑体" panose="02010609060101010101" pitchFamily="49" charset="-122"/>
                <a:ea typeface="黑体" panose="02010609060101010101" pitchFamily="49" charset="-122"/>
              </a:rPr>
              <a:t>Cloud VR</a:t>
            </a:r>
            <a:r>
              <a:rPr lang="zh-CN" altLang="en-US" sz="2400" b="1" dirty="0" smtClean="0">
                <a:solidFill>
                  <a:srgbClr val="00B050"/>
                </a:solidFill>
                <a:latin typeface="黑体" panose="02010609060101010101" pitchFamily="49" charset="-122"/>
                <a:ea typeface="黑体" panose="02010609060101010101" pitchFamily="49" charset="-122"/>
              </a:rPr>
              <a:t>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引入</a:t>
            </a:r>
            <a:r>
              <a:rPr lang="en-US" altLang="zh-CN" dirty="0" smtClean="0">
                <a:solidFill>
                  <a:schemeClr val="bg1"/>
                </a:solidFill>
                <a:latin typeface="黑体" panose="02010609060101010101" pitchFamily="49" charset="-122"/>
                <a:ea typeface="黑体" panose="02010609060101010101" pitchFamily="49" charset="-122"/>
              </a:rPr>
              <a:t>GPU</a:t>
            </a:r>
            <a:r>
              <a:rPr lang="zh-CN" altLang="en-US" dirty="0" smtClean="0">
                <a:solidFill>
                  <a:schemeClr val="bg1"/>
                </a:solidFill>
                <a:latin typeface="黑体" panose="02010609060101010101" pitchFamily="49" charset="-122"/>
                <a:ea typeface="黑体" panose="02010609060101010101" pitchFamily="49" charset="-122"/>
              </a:rPr>
              <a:t>虚拟</a:t>
            </a:r>
            <a:r>
              <a:rPr lang="zh-CN" altLang="en-US" dirty="0">
                <a:solidFill>
                  <a:schemeClr val="bg1"/>
                </a:solidFill>
                <a:latin typeface="黑体" panose="02010609060101010101" pitchFamily="49" charset="-122"/>
                <a:ea typeface="黑体" panose="02010609060101010101" pitchFamily="49" charset="-122"/>
              </a:rPr>
              <a:t>化</a:t>
            </a:r>
            <a:r>
              <a:rPr lang="zh-CN" altLang="en-US" dirty="0" smtClean="0">
                <a:solidFill>
                  <a:schemeClr val="bg1"/>
                </a:solidFill>
                <a:latin typeface="黑体" panose="02010609060101010101" pitchFamily="49" charset="-122"/>
                <a:ea typeface="黑体" panose="02010609060101010101" pitchFamily="49" charset="-122"/>
              </a:rPr>
              <a:t>技术，终端设备瘦身</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边缘端渲染计算、转码和缓存</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1883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18</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t>4</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5098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19</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505689" y="1781175"/>
            <a:ext cx="5761761" cy="3554819"/>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什么是智能制造？目前没有一个统一的定义，但是根据各个大国提出的智能制造战略，可以初步理解：</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sz="2000" b="1" i="1" dirty="0" smtClean="0">
                <a:solidFill>
                  <a:schemeClr val="bg1"/>
                </a:solidFill>
                <a:latin typeface="黑体" panose="02010609060101010101" pitchFamily="49" charset="-122"/>
                <a:ea typeface="黑体" panose="02010609060101010101" pitchFamily="49" charset="-122"/>
              </a:rPr>
              <a:t>——</a:t>
            </a:r>
            <a:r>
              <a:rPr lang="zh-CN" altLang="en-US" sz="2000" b="1" i="1" dirty="0" smtClean="0">
                <a:solidFill>
                  <a:schemeClr val="bg1"/>
                </a:solidFill>
                <a:latin typeface="黑体" panose="02010609060101010101" pitchFamily="49" charset="-122"/>
                <a:ea typeface="黑体" panose="02010609060101010101" pitchFamily="49" charset="-122"/>
              </a:rPr>
              <a:t>智能制造，就是</a:t>
            </a:r>
            <a:r>
              <a:rPr lang="zh-CN" altLang="en-US" sz="2000" b="1" i="1" dirty="0">
                <a:solidFill>
                  <a:schemeClr val="bg1"/>
                </a:solidFill>
                <a:latin typeface="黑体" panose="02010609060101010101" pitchFamily="49" charset="-122"/>
                <a:ea typeface="黑体" panose="02010609060101010101" pitchFamily="49" charset="-122"/>
              </a:rPr>
              <a:t>继自动化制造之后更进一步的制造业形态，其核心是</a:t>
            </a:r>
            <a:r>
              <a:rPr lang="zh-CN" altLang="en-US" sz="2000" b="1" i="1" dirty="0" smtClean="0">
                <a:solidFill>
                  <a:schemeClr val="bg1"/>
                </a:solidFill>
                <a:latin typeface="黑体" panose="02010609060101010101" pitchFamily="49" charset="-122"/>
                <a:ea typeface="黑体" panose="02010609060101010101" pitchFamily="49" charset="-122"/>
              </a:rPr>
              <a:t>数字化、网络化、智能化。</a:t>
            </a:r>
            <a:endParaRPr lang="en-US" altLang="zh-CN" sz="2000" b="1" i="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智能制造</a:t>
            </a:r>
            <a:r>
              <a:rPr lang="zh-CN" altLang="en-US" dirty="0" smtClean="0">
                <a:solidFill>
                  <a:schemeClr val="bg1"/>
                </a:solidFill>
                <a:latin typeface="黑体" panose="02010609060101010101" pitchFamily="49" charset="-122"/>
                <a:ea typeface="黑体" panose="02010609060101010101" pitchFamily="49" charset="-122"/>
              </a:rPr>
              <a:t>不是一蹴而就的，需要企业长期的努力与变革，它的本质是提升产品质量、提高生产效率、缩短交付周期、降低能耗，是运营模式的变化。</a:t>
            </a:r>
            <a:endParaRPr lang="zh-CN" altLang="en-US" dirty="0">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6443662" y="998211"/>
            <a:ext cx="5324475" cy="4429125"/>
          </a:xfrm>
          <a:prstGeom prst="rect">
            <a:avLst/>
          </a:prstGeom>
        </p:spPr>
      </p:pic>
      <p:sp>
        <p:nvSpPr>
          <p:cNvPr id="9" name="矩形 8"/>
          <p:cNvSpPr/>
          <p:nvPr/>
        </p:nvSpPr>
        <p:spPr>
          <a:xfrm>
            <a:off x="6267450" y="5546532"/>
            <a:ext cx="6096000" cy="307777"/>
          </a:xfrm>
          <a:prstGeom prst="rect">
            <a:avLst/>
          </a:prstGeom>
        </p:spPr>
        <p:txBody>
          <a:bodyPr>
            <a:spAutoFit/>
          </a:bodyPr>
          <a:lstStyle/>
          <a:p>
            <a:r>
              <a:rPr lang="zh-CN" altLang="en-US" sz="1400" dirty="0">
                <a:solidFill>
                  <a:schemeClr val="bg1"/>
                </a:solidFill>
              </a:rPr>
              <a:t>中国智能制造标准体系架构（来源</a:t>
            </a:r>
            <a:r>
              <a:rPr lang="en-US" altLang="zh-CN" sz="1400" dirty="0">
                <a:solidFill>
                  <a:schemeClr val="bg1"/>
                </a:solidFill>
              </a:rPr>
              <a:t>《</a:t>
            </a:r>
            <a:r>
              <a:rPr lang="zh-CN" altLang="en-US" sz="1400" dirty="0">
                <a:solidFill>
                  <a:schemeClr val="bg1"/>
                </a:solidFill>
              </a:rPr>
              <a:t>国家智能制造标准体系建设指南</a:t>
            </a:r>
            <a:r>
              <a:rPr lang="en-US" altLang="zh-CN" sz="1400" dirty="0">
                <a:solidFill>
                  <a:schemeClr val="bg1"/>
                </a:solidFill>
              </a:rPr>
              <a:t>》</a:t>
            </a:r>
            <a:r>
              <a:rPr lang="zh-CN" altLang="en-US" sz="1400" dirty="0">
                <a:solidFill>
                  <a:schemeClr val="bg1"/>
                </a:solidFill>
              </a:rPr>
              <a:t>）</a:t>
            </a:r>
          </a:p>
        </p:txBody>
      </p:sp>
    </p:spTree>
    <p:extLst>
      <p:ext uri="{BB962C8B-B14F-4D97-AF65-F5344CB8AC3E}">
        <p14:creationId xmlns:p14="http://schemas.microsoft.com/office/powerpoint/2010/main" val="559206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a:t>
            </a:fld>
            <a:endParaRPr lang="zh-CN" altLang="en-US"/>
          </a:p>
        </p:txBody>
      </p:sp>
      <p:grpSp>
        <p:nvGrpSpPr>
          <p:cNvPr id="5" name="组合 4"/>
          <p:cNvGrpSpPr/>
          <p:nvPr/>
        </p:nvGrpSpPr>
        <p:grpSpPr>
          <a:xfrm>
            <a:off x="3876385" y="2272144"/>
            <a:ext cx="662709" cy="662709"/>
            <a:chOff x="3987222" y="1200725"/>
            <a:chExt cx="662709" cy="662709"/>
          </a:xfrm>
        </p:grpSpPr>
        <p:sp>
          <p:nvSpPr>
            <p:cNvPr id="13" name="椭圆 12"/>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sp>
        <p:nvSpPr>
          <p:cNvPr id="6" name="文本框 5"/>
          <p:cNvSpPr txBox="1"/>
          <p:nvPr/>
        </p:nvSpPr>
        <p:spPr>
          <a:xfrm>
            <a:off x="4615870" y="2348920"/>
            <a:ext cx="3946239"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边缘计算应用场景</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4" name="组合 13"/>
          <p:cNvGrpSpPr/>
          <p:nvPr/>
        </p:nvGrpSpPr>
        <p:grpSpPr>
          <a:xfrm>
            <a:off x="3876385" y="1209962"/>
            <a:ext cx="662709" cy="662709"/>
            <a:chOff x="3987222" y="1200725"/>
            <a:chExt cx="662709" cy="662709"/>
          </a:xfrm>
        </p:grpSpPr>
        <p:sp>
          <p:nvSpPr>
            <p:cNvPr id="15" name="椭圆 14"/>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grpSp>
      <p:sp>
        <p:nvSpPr>
          <p:cNvPr id="17" name="文本框 16"/>
          <p:cNvSpPr txBox="1"/>
          <p:nvPr/>
        </p:nvSpPr>
        <p:spPr>
          <a:xfrm>
            <a:off x="4615870" y="1286738"/>
            <a:ext cx="40847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8" name="组合 17"/>
          <p:cNvGrpSpPr/>
          <p:nvPr/>
        </p:nvGrpSpPr>
        <p:grpSpPr>
          <a:xfrm>
            <a:off x="3876385" y="3334326"/>
            <a:ext cx="662709" cy="662709"/>
            <a:chOff x="3987222" y="1200725"/>
            <a:chExt cx="662709" cy="662709"/>
          </a:xfrm>
        </p:grpSpPr>
        <p:sp>
          <p:nvSpPr>
            <p:cNvPr id="19" name="椭圆 18"/>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grpSp>
      <p:sp>
        <p:nvSpPr>
          <p:cNvPr id="21" name="文本框 20"/>
          <p:cNvSpPr txBox="1"/>
          <p:nvPr/>
        </p:nvSpPr>
        <p:spPr>
          <a:xfrm>
            <a:off x="4615869" y="3411102"/>
            <a:ext cx="36783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26" name="组合 25"/>
          <p:cNvGrpSpPr/>
          <p:nvPr/>
        </p:nvGrpSpPr>
        <p:grpSpPr>
          <a:xfrm>
            <a:off x="3876385" y="4275873"/>
            <a:ext cx="662709" cy="662709"/>
            <a:chOff x="3987222" y="1200725"/>
            <a:chExt cx="662709" cy="662709"/>
          </a:xfrm>
        </p:grpSpPr>
        <p:sp>
          <p:nvSpPr>
            <p:cNvPr id="27" name="椭圆 26"/>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sp>
        <p:nvSpPr>
          <p:cNvPr id="29" name="文本框 28"/>
          <p:cNvSpPr txBox="1"/>
          <p:nvPr/>
        </p:nvSpPr>
        <p:spPr>
          <a:xfrm>
            <a:off x="4615870" y="4352649"/>
            <a:ext cx="5202384"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边缘计算开源平台</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30" name="组合 29"/>
          <p:cNvGrpSpPr/>
          <p:nvPr/>
        </p:nvGrpSpPr>
        <p:grpSpPr>
          <a:xfrm>
            <a:off x="3876385" y="5209667"/>
            <a:ext cx="662709" cy="662709"/>
            <a:chOff x="3987222" y="1200725"/>
            <a:chExt cx="662709" cy="662709"/>
          </a:xfrm>
        </p:grpSpPr>
        <p:sp>
          <p:nvSpPr>
            <p:cNvPr id="31" name="椭圆 30"/>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grpSp>
      <p:sp>
        <p:nvSpPr>
          <p:cNvPr id="33" name="文本框 32"/>
          <p:cNvSpPr txBox="1"/>
          <p:nvPr/>
        </p:nvSpPr>
        <p:spPr>
          <a:xfrm>
            <a:off x="4615870" y="5286443"/>
            <a:ext cx="6052130"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边缘计算项目展望</a:t>
            </a:r>
            <a:endParaRPr lang="zh-CN" altLang="en-US" sz="2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29336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20</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走在智能制造的前沿</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44188" y="900871"/>
            <a:ext cx="11559925" cy="861774"/>
          </a:xfrm>
          <a:prstGeom prst="rect">
            <a:avLst/>
          </a:prstGeom>
          <a:noFill/>
        </p:spPr>
        <p:txBody>
          <a:bodyPr wrap="square" rtlCol="0">
            <a:spAutoFit/>
          </a:bodyPr>
          <a:lstStyle/>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工业</a:t>
            </a:r>
            <a:r>
              <a:rPr lang="zh-CN" altLang="en-US" dirty="0">
                <a:solidFill>
                  <a:schemeClr val="bg1"/>
                </a:solidFill>
                <a:latin typeface="黑体" panose="02010609060101010101" pitchFamily="49" charset="-122"/>
                <a:ea typeface="黑体" panose="02010609060101010101" pitchFamily="49" charset="-122"/>
              </a:rPr>
              <a:t>互联网将信息通信</a:t>
            </a:r>
            <a:r>
              <a:rPr lang="zh-CN" altLang="en-US" dirty="0" smtClean="0">
                <a:solidFill>
                  <a:schemeClr val="bg1"/>
                </a:solidFill>
                <a:latin typeface="黑体" panose="02010609060101010101" pitchFamily="49" charset="-122"/>
                <a:ea typeface="黑体" panose="02010609060101010101" pitchFamily="49" charset="-122"/>
              </a:rPr>
              <a:t>技术（</a:t>
            </a:r>
            <a:r>
              <a:rPr lang="en-US" altLang="zh-CN" dirty="0" smtClean="0">
                <a:solidFill>
                  <a:schemeClr val="bg1"/>
                </a:solidFill>
                <a:latin typeface="黑体" panose="02010609060101010101" pitchFamily="49" charset="-122"/>
                <a:ea typeface="黑体" panose="02010609060101010101" pitchFamily="49" charset="-122"/>
              </a:rPr>
              <a:t>ICT</a:t>
            </a:r>
            <a:r>
              <a:rPr lang="zh-CN" altLang="en-US" dirty="0" smtClean="0">
                <a:solidFill>
                  <a:schemeClr val="bg1"/>
                </a:solidFill>
                <a:latin typeface="黑体" panose="02010609060101010101" pitchFamily="49" charset="-122"/>
                <a:ea typeface="黑体" panose="02010609060101010101" pitchFamily="49" charset="-122"/>
              </a:rPr>
              <a:t>）与</a:t>
            </a:r>
            <a:r>
              <a:rPr lang="zh-CN" altLang="en-US" dirty="0">
                <a:solidFill>
                  <a:schemeClr val="bg1"/>
                </a:solidFill>
                <a:latin typeface="黑体" panose="02010609060101010101" pitchFamily="49" charset="-122"/>
                <a:ea typeface="黑体" panose="02010609060101010101" pitchFamily="49" charset="-122"/>
              </a:rPr>
              <a:t>工业</a:t>
            </a:r>
            <a:r>
              <a:rPr lang="zh-CN" altLang="en-US" dirty="0" smtClean="0">
                <a:solidFill>
                  <a:schemeClr val="bg1"/>
                </a:solidFill>
                <a:latin typeface="黑体" panose="02010609060101010101" pitchFamily="49" charset="-122"/>
                <a:ea typeface="黑体" panose="02010609060101010101" pitchFamily="49" charset="-122"/>
              </a:rPr>
              <a:t>制造流程操作技术（</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）深度</a:t>
            </a:r>
            <a:r>
              <a:rPr lang="zh-CN" altLang="en-US" dirty="0">
                <a:solidFill>
                  <a:schemeClr val="bg1"/>
                </a:solidFill>
                <a:latin typeface="黑体" panose="02010609060101010101" pitchFamily="49" charset="-122"/>
                <a:ea typeface="黑体" panose="02010609060101010101" pitchFamily="49" charset="-122"/>
              </a:rPr>
              <a:t>融合，并将工业系统各元素互联</a:t>
            </a:r>
            <a:r>
              <a:rPr lang="zh-CN" altLang="en-US" dirty="0" smtClean="0">
                <a:solidFill>
                  <a:schemeClr val="bg1"/>
                </a:solidFill>
                <a:latin typeface="黑体" panose="02010609060101010101" pitchFamily="49" charset="-122"/>
                <a:ea typeface="黑体" panose="02010609060101010101" pitchFamily="49" charset="-122"/>
              </a:rPr>
              <a:t>起来</a:t>
            </a:r>
            <a:r>
              <a:rPr lang="zh-CN" altLang="en-US" dirty="0">
                <a:solidFill>
                  <a:schemeClr val="bg1"/>
                </a:solidFill>
                <a:latin typeface="黑体" panose="02010609060101010101" pitchFamily="49" charset="-122"/>
                <a:ea typeface="黑体" panose="02010609060101010101" pitchFamily="49" charset="-122"/>
              </a:rPr>
              <a:t>，是实现智能制造的主要基础设施</a:t>
            </a:r>
            <a:r>
              <a:rPr lang="zh-CN" altLang="en-US" dirty="0" smtClean="0">
                <a:solidFill>
                  <a:schemeClr val="bg1"/>
                </a:solidFill>
                <a:latin typeface="黑体" panose="02010609060101010101" pitchFamily="49" charset="-122"/>
                <a:ea typeface="黑体" panose="02010609060101010101" pitchFamily="49" charset="-122"/>
              </a:rPr>
              <a:t>。目前在制造业领域的需求问题有：</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265420" y="5486440"/>
            <a:ext cx="11715787" cy="875881"/>
          </a:xfrm>
          <a:prstGeom prst="rect">
            <a:avLst/>
          </a:prstGeom>
          <a:noFill/>
          <a:ln>
            <a:solidFill>
              <a:srgbClr val="FFFF00"/>
            </a:solidFill>
          </a:ln>
        </p:spPr>
        <p:txBody>
          <a:bodyPr wrap="square">
            <a:spAutoFit/>
          </a:bodyPr>
          <a:lstStyle/>
          <a:p>
            <a:pPr>
              <a:lnSpc>
                <a:spcPct val="150000"/>
              </a:lnSpc>
            </a:pPr>
            <a:r>
              <a:rPr lang="zh-CN" altLang="en-US" b="1" dirty="0">
                <a:solidFill>
                  <a:schemeClr val="bg1"/>
                </a:solidFill>
              </a:rPr>
              <a:t>边缘计算技术涵盖设备接入、协议</a:t>
            </a:r>
            <a:r>
              <a:rPr lang="zh-CN" altLang="en-US" b="1" dirty="0" smtClean="0">
                <a:solidFill>
                  <a:schemeClr val="bg1"/>
                </a:solidFill>
              </a:rPr>
              <a:t>转换、边缘数据处理及安全控制，并在实时性、智能应用等方面做了保证，极</a:t>
            </a:r>
            <a:r>
              <a:rPr lang="zh-CN" altLang="en-US" b="1" dirty="0">
                <a:solidFill>
                  <a:schemeClr val="bg1"/>
                </a:solidFill>
              </a:rPr>
              <a:t>大地拓展了工业互联网平台收集和管理数据的范围和能力。</a:t>
            </a:r>
          </a:p>
        </p:txBody>
      </p:sp>
      <p:grpSp>
        <p:nvGrpSpPr>
          <p:cNvPr id="21" name="组合 20"/>
          <p:cNvGrpSpPr/>
          <p:nvPr/>
        </p:nvGrpSpPr>
        <p:grpSpPr>
          <a:xfrm>
            <a:off x="255324" y="1778698"/>
            <a:ext cx="5839395" cy="1939285"/>
            <a:chOff x="380429" y="1902464"/>
            <a:chExt cx="5839395" cy="1939285"/>
          </a:xfrm>
        </p:grpSpPr>
        <p:sp>
          <p:nvSpPr>
            <p:cNvPr id="20" name="矩形 19"/>
            <p:cNvSpPr/>
            <p:nvPr/>
          </p:nvSpPr>
          <p:spPr>
            <a:xfrm>
              <a:off x="380429" y="1902464"/>
              <a:ext cx="5839395" cy="193928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数据</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开放性差且工业协议标准不统一</a:t>
              </a:r>
            </a:p>
          </p:txBody>
        </p:sp>
        <p:sp>
          <p:nvSpPr>
            <p:cNvPr id="19" name="矩形 18"/>
            <p:cNvSpPr/>
            <p:nvPr/>
          </p:nvSpPr>
          <p:spPr>
            <a:xfrm>
              <a:off x="390525" y="2336552"/>
              <a:ext cx="5796932" cy="1477328"/>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设备基本具有数据接口，但存在</a:t>
              </a:r>
              <a:r>
                <a:rPr lang="en-US" altLang="zh-CN" dirty="0">
                  <a:solidFill>
                    <a:schemeClr val="bg1"/>
                  </a:solidFill>
                  <a:latin typeface="黑体" panose="02010609060101010101" pitchFamily="49" charset="-122"/>
                  <a:ea typeface="黑体" panose="02010609060101010101" pitchFamily="49" charset="-122"/>
                </a:rPr>
                <a:t>RS232</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RJ45</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Profibus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MTConnect</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MODBUS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Profinet</a:t>
              </a:r>
              <a:r>
                <a:rPr lang="zh-CN" altLang="en-US" dirty="0">
                  <a:solidFill>
                    <a:schemeClr val="bg1"/>
                  </a:solidFill>
                  <a:latin typeface="黑体" panose="02010609060101010101" pitchFamily="49" charset="-122"/>
                  <a:ea typeface="黑体" panose="02010609060101010101" pitchFamily="49" charset="-122"/>
                </a:rPr>
                <a:t>等多种工业协议标准，各个自动化设备生产及集成商还会自己开发各种私有的工业协议，各种协议标准不统一、互不兼容，导致协议适配、协议解析和数据互联互通困难。</a:t>
              </a:r>
            </a:p>
          </p:txBody>
        </p:sp>
      </p:grpSp>
      <p:grpSp>
        <p:nvGrpSpPr>
          <p:cNvPr id="22" name="组合 21"/>
          <p:cNvGrpSpPr/>
          <p:nvPr/>
        </p:nvGrpSpPr>
        <p:grpSpPr>
          <a:xfrm>
            <a:off x="6201827" y="1788164"/>
            <a:ext cx="5839395" cy="1939285"/>
            <a:chOff x="380429" y="1902464"/>
            <a:chExt cx="5839395" cy="1939285"/>
          </a:xfrm>
        </p:grpSpPr>
        <p:sp>
          <p:nvSpPr>
            <p:cNvPr id="23" name="矩形 22"/>
            <p:cNvSpPr/>
            <p:nvPr/>
          </p:nvSpPr>
          <p:spPr>
            <a:xfrm>
              <a:off x="380429" y="1902464"/>
              <a:ext cx="5839395" cy="193928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数据采集种类有限</a:t>
              </a:r>
            </a:p>
          </p:txBody>
        </p:sp>
        <p:sp>
          <p:nvSpPr>
            <p:cNvPr id="26" name="矩形 25"/>
            <p:cNvSpPr/>
            <p:nvPr/>
          </p:nvSpPr>
          <p:spPr>
            <a:xfrm>
              <a:off x="390525" y="2336552"/>
              <a:ext cx="5796932" cy="1477328"/>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smtClean="0">
                  <a:solidFill>
                    <a:schemeClr val="bg1"/>
                  </a:solidFill>
                  <a:latin typeface="黑体" panose="02010609060101010101" pitchFamily="49" charset="-122"/>
                  <a:ea typeface="黑体" panose="02010609060101010101" pitchFamily="49" charset="-122"/>
                </a:rPr>
                <a:t>车间</a:t>
              </a:r>
              <a:r>
                <a:rPr lang="zh-CN" altLang="en-US" dirty="0">
                  <a:solidFill>
                    <a:schemeClr val="bg1"/>
                  </a:solidFill>
                  <a:latin typeface="黑体" panose="02010609060101010101" pitchFamily="49" charset="-122"/>
                  <a:ea typeface="黑体" panose="02010609060101010101" pitchFamily="49" charset="-122"/>
                </a:rPr>
                <a:t>内的设备多数已有数据采集功能，但是采集的种类有限，如数控机床多数能采集电压、电流等信号，但是振动信号等多需要外置传感器的方式进行采集，部分机床还没有部署此功能。</a:t>
              </a:r>
              <a:endParaRPr lang="en-US" altLang="zh-CN" dirty="0">
                <a:solidFill>
                  <a:schemeClr val="bg1"/>
                </a:solidFill>
                <a:latin typeface="黑体" panose="02010609060101010101" pitchFamily="49" charset="-122"/>
                <a:ea typeface="黑体" panose="02010609060101010101" pitchFamily="49" charset="-122"/>
              </a:endParaRPr>
            </a:p>
            <a:p>
              <a:endParaRPr lang="zh-CN" altLang="en-US" dirty="0">
                <a:solidFill>
                  <a:schemeClr val="bg1"/>
                </a:solidFill>
                <a:latin typeface="黑体" panose="02010609060101010101" pitchFamily="49" charset="-122"/>
                <a:ea typeface="黑体" panose="02010609060101010101" pitchFamily="49" charset="-122"/>
              </a:endParaRPr>
            </a:p>
          </p:txBody>
        </p:sp>
      </p:grpSp>
      <p:grpSp>
        <p:nvGrpSpPr>
          <p:cNvPr id="27" name="组合 26"/>
          <p:cNvGrpSpPr/>
          <p:nvPr/>
        </p:nvGrpSpPr>
        <p:grpSpPr>
          <a:xfrm>
            <a:off x="244188" y="3777500"/>
            <a:ext cx="5839395" cy="1634417"/>
            <a:chOff x="380429" y="1902464"/>
            <a:chExt cx="5839395" cy="1634417"/>
          </a:xfrm>
        </p:grpSpPr>
        <p:sp>
          <p:nvSpPr>
            <p:cNvPr id="28" name="矩形 27"/>
            <p:cNvSpPr/>
            <p:nvPr/>
          </p:nvSpPr>
          <p:spPr>
            <a:xfrm>
              <a:off x="380429" y="1902464"/>
              <a:ext cx="5839395" cy="1634417"/>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工业数据采集实时性要求难以保证</a:t>
              </a:r>
            </a:p>
          </p:txBody>
        </p:sp>
        <p:sp>
          <p:nvSpPr>
            <p:cNvPr id="31" name="矩形 30"/>
            <p:cNvSpPr/>
            <p:nvPr/>
          </p:nvSpPr>
          <p:spPr>
            <a:xfrm>
              <a:off x="390525" y="2336552"/>
              <a:ext cx="5796932" cy="1200329"/>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生产线的高速运转，精密生产和运动控制等场景则对数据采集的实时性要求不断提高，传统数据采集技术对于高精度、低时延的工业场景难以保证重要的信息实时采集和上传，无法满足生产过程的实时监控需求。</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34" name="组合 33"/>
          <p:cNvGrpSpPr/>
          <p:nvPr/>
        </p:nvGrpSpPr>
        <p:grpSpPr>
          <a:xfrm>
            <a:off x="6201827" y="3779644"/>
            <a:ext cx="5839395" cy="1634416"/>
            <a:chOff x="380429" y="1902465"/>
            <a:chExt cx="5839395" cy="1634416"/>
          </a:xfrm>
        </p:grpSpPr>
        <p:sp>
          <p:nvSpPr>
            <p:cNvPr id="35" name="矩形 34"/>
            <p:cNvSpPr/>
            <p:nvPr/>
          </p:nvSpPr>
          <p:spPr>
            <a:xfrm>
              <a:off x="380429" y="1902465"/>
              <a:ext cx="5839395" cy="1632272"/>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工业数据采集存在数据安全隐患</a:t>
              </a:r>
            </a:p>
          </p:txBody>
        </p:sp>
        <p:sp>
          <p:nvSpPr>
            <p:cNvPr id="38" name="矩形 37"/>
            <p:cNvSpPr/>
            <p:nvPr/>
          </p:nvSpPr>
          <p:spPr>
            <a:xfrm>
              <a:off x="390525" y="2336552"/>
              <a:ext cx="5796932" cy="1200329"/>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工业数据采集会涉及到大量重要工业数据和用户隐私信息，在传输和存储时都会存在一定的数据安全隐患，也存在黑客窃取数据、攻击企业生产系统的风险。</a:t>
              </a:r>
              <a:endParaRPr lang="en-US" altLang="zh-CN" dirty="0">
                <a:solidFill>
                  <a:schemeClr val="bg1"/>
                </a:solidFill>
                <a:latin typeface="黑体" panose="02010609060101010101" pitchFamily="49" charset="-122"/>
                <a:ea typeface="黑体" panose="02010609060101010101" pitchFamily="49" charset="-122"/>
              </a:endParaRPr>
            </a:p>
            <a:p>
              <a:endParaRPr lang="en-US" altLang="zh-CN" dirty="0" smtClean="0">
                <a:solidFill>
                  <a:schemeClr val="bg1"/>
                </a:solidFill>
              </a:endParaRPr>
            </a:p>
          </p:txBody>
        </p:sp>
      </p:gr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73" y="1847868"/>
            <a:ext cx="304800" cy="304800"/>
          </a:xfrm>
          <a:prstGeom prst="rect">
            <a:avLst/>
          </a:prstGeom>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811437"/>
            <a:ext cx="349584" cy="349584"/>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917" y="3742309"/>
            <a:ext cx="488713" cy="488713"/>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8935" y="3779644"/>
            <a:ext cx="399049" cy="399049"/>
          </a:xfrm>
          <a:prstGeom prst="rect">
            <a:avLst/>
          </a:prstGeom>
        </p:spPr>
      </p:pic>
    </p:spTree>
    <p:extLst>
      <p:ext uri="{BB962C8B-B14F-4D97-AF65-F5344CB8AC3E}">
        <p14:creationId xmlns:p14="http://schemas.microsoft.com/office/powerpoint/2010/main" val="2608676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21</a:t>
            </a:fld>
            <a:endParaRPr lang="zh-CN" altLang="en-US"/>
          </a:p>
        </p:txBody>
      </p:sp>
      <p:sp>
        <p:nvSpPr>
          <p:cNvPr id="5" name="文本框 4"/>
          <p:cNvSpPr txBox="1"/>
          <p:nvPr/>
        </p:nvSpPr>
        <p:spPr>
          <a:xfrm>
            <a:off x="505689" y="270738"/>
            <a:ext cx="66380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1/2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244807" y="2520703"/>
            <a:ext cx="5656570" cy="2169825"/>
          </a:xfrm>
          <a:prstGeom prst="rect">
            <a:avLst/>
          </a:prstGeom>
          <a:ln>
            <a:noFill/>
          </a:ln>
        </p:spPr>
        <p:txBody>
          <a:bodyPr wrap="square">
            <a:spAutoFit/>
          </a:bodyPr>
          <a:lstStyle/>
          <a:p>
            <a:pPr marL="285750" indent="-285750">
              <a:lnSpc>
                <a:spcPct val="150000"/>
              </a:lnSpc>
              <a:buFont typeface="Wingdings" panose="05000000000000000000" pitchFamily="2" charset="2"/>
              <a:buChar char="p"/>
            </a:pPr>
            <a:r>
              <a:rPr lang="zh-CN" altLang="en-US" b="1" dirty="0" smtClean="0">
                <a:solidFill>
                  <a:schemeClr val="bg1"/>
                </a:solidFill>
                <a:latin typeface="黑体" panose="02010609060101010101" pitchFamily="49" charset="-122"/>
                <a:ea typeface="黑体" panose="02010609060101010101" pitchFamily="49" charset="-122"/>
              </a:rPr>
              <a:t>控制与策略问题</a:t>
            </a:r>
            <a:endParaRPr lang="en-US" altLang="zh-CN"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自动化</a:t>
            </a:r>
            <a:r>
              <a:rPr lang="zh-CN" altLang="en-US" dirty="0">
                <a:solidFill>
                  <a:schemeClr val="bg1"/>
                </a:solidFill>
                <a:latin typeface="黑体" panose="02010609060101010101" pitchFamily="49" charset="-122"/>
                <a:ea typeface="黑体" panose="02010609060101010101" pitchFamily="49" charset="-122"/>
              </a:rPr>
              <a:t>是以“控制”为核心进行应用的</a:t>
            </a:r>
            <a:r>
              <a:rPr lang="zh-CN" altLang="en-US" dirty="0" smtClean="0">
                <a:solidFill>
                  <a:schemeClr val="bg1"/>
                </a:solidFill>
                <a:latin typeface="黑体" panose="02010609060101010101" pitchFamily="49" charset="-122"/>
                <a:ea typeface="黑体" panose="02010609060101010101" pitchFamily="49" charset="-122"/>
              </a:rPr>
              <a:t>行业</a:t>
            </a:r>
            <a:r>
              <a:rPr lang="zh-CN" altLang="en-US" dirty="0">
                <a:solidFill>
                  <a:schemeClr val="bg1"/>
                </a:solidFill>
                <a:latin typeface="黑体" panose="02010609060101010101" pitchFamily="49" charset="-122"/>
                <a:ea typeface="黑体" panose="02010609060101010101" pitchFamily="49" charset="-122"/>
              </a:rPr>
              <a:t>，控制基于“信号”进行，而“计算”则是基于</a:t>
            </a:r>
            <a:r>
              <a:rPr lang="zh-CN" altLang="en-US" dirty="0" smtClean="0">
                <a:solidFill>
                  <a:schemeClr val="bg1"/>
                </a:solidFill>
                <a:latin typeface="黑体" panose="02010609060101010101" pitchFamily="49" charset="-122"/>
                <a:ea typeface="黑体" panose="02010609060101010101" pitchFamily="49" charset="-122"/>
              </a:rPr>
              <a:t>数据进行</a:t>
            </a:r>
            <a:r>
              <a:rPr lang="zh-CN" altLang="en-US" dirty="0">
                <a:solidFill>
                  <a:schemeClr val="bg1"/>
                </a:solidFill>
                <a:latin typeface="黑体" panose="02010609060101010101" pitchFamily="49" charset="-122"/>
                <a:ea typeface="黑体" panose="02010609060101010101" pitchFamily="49" charset="-122"/>
              </a:rPr>
              <a:t>的，更多意义是指“策略”、</a:t>
            </a:r>
            <a:r>
              <a:rPr lang="zh-CN" altLang="en-US" dirty="0" smtClean="0">
                <a:solidFill>
                  <a:schemeClr val="bg1"/>
                </a:solidFill>
                <a:latin typeface="黑体" panose="02010609060101010101" pitchFamily="49" charset="-122"/>
                <a:ea typeface="黑体" panose="02010609060101010101" pitchFamily="49" charset="-122"/>
              </a:rPr>
              <a:t>“规则”</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因此通常它聚焦</a:t>
            </a:r>
            <a:r>
              <a:rPr lang="zh-CN" altLang="en-US" dirty="0">
                <a:solidFill>
                  <a:schemeClr val="bg1"/>
                </a:solidFill>
                <a:latin typeface="黑体" panose="02010609060101010101" pitchFamily="49" charset="-122"/>
                <a:ea typeface="黑体" panose="02010609060101010101" pitchFamily="49" charset="-122"/>
              </a:rPr>
              <a:t>于</a:t>
            </a:r>
            <a:r>
              <a:rPr lang="zh-CN" altLang="en-US" dirty="0" smtClean="0">
                <a:solidFill>
                  <a:schemeClr val="bg1"/>
                </a:solidFill>
                <a:latin typeface="黑体" panose="02010609060101010101" pitchFamily="49" charset="-122"/>
                <a:ea typeface="黑体" panose="02010609060101010101" pitchFamily="49" charset="-122"/>
              </a:rPr>
              <a:t>“调度、优化”等问题 。</a:t>
            </a:r>
            <a:endParaRPr lang="en-US" altLang="zh-CN" dirty="0" smtClean="0">
              <a:solidFill>
                <a:schemeClr val="bg1"/>
              </a:solidFill>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5901377" y="1229532"/>
            <a:ext cx="6175841" cy="4752168"/>
          </a:xfrm>
          <a:prstGeom prst="rect">
            <a:avLst/>
          </a:prstGeom>
        </p:spPr>
      </p:pic>
      <p:sp>
        <p:nvSpPr>
          <p:cNvPr id="19" name="矩形 18"/>
          <p:cNvSpPr/>
          <p:nvPr/>
        </p:nvSpPr>
        <p:spPr>
          <a:xfrm>
            <a:off x="5901377" y="1229532"/>
            <a:ext cx="6175841" cy="4752168"/>
          </a:xfrm>
          <a:prstGeom prst="rect">
            <a:avLst/>
          </a:prstGeom>
          <a:solidFill>
            <a:srgbClr val="424752">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95300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225175" y="4276725"/>
            <a:ext cx="11734800" cy="2262187"/>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22</a:t>
            </a:fld>
            <a:endParaRPr lang="zh-CN" altLang="en-US"/>
          </a:p>
        </p:txBody>
      </p:sp>
      <p:sp>
        <p:nvSpPr>
          <p:cNvPr id="5" name="文本框 4"/>
          <p:cNvSpPr txBox="1"/>
          <p:nvPr/>
        </p:nvSpPr>
        <p:spPr>
          <a:xfrm>
            <a:off x="505689" y="270738"/>
            <a:ext cx="67428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2/2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333375" y="864143"/>
            <a:ext cx="5572125" cy="50783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smtClean="0">
                <a:solidFill>
                  <a:schemeClr val="bg1"/>
                </a:solidFill>
                <a:latin typeface="黑体" panose="02010609060101010101" pitchFamily="49" charset="-122"/>
                <a:ea typeface="黑体" panose="02010609060101010101" pitchFamily="49" charset="-122"/>
              </a:rPr>
              <a:t>智能制造个性化时代</a:t>
            </a:r>
            <a:r>
              <a:rPr lang="zh-CN" altLang="en-US" b="1" dirty="0">
                <a:solidFill>
                  <a:schemeClr val="bg1"/>
                </a:solidFill>
                <a:latin typeface="黑体" panose="02010609060101010101" pitchFamily="49" charset="-122"/>
                <a:ea typeface="黑体" panose="02010609060101010101" pitchFamily="49" charset="-122"/>
              </a:rPr>
              <a:t>解决质量、成本与交付的</a:t>
            </a:r>
            <a:r>
              <a:rPr lang="zh-CN" altLang="en-US" b="1" dirty="0" smtClean="0">
                <a:solidFill>
                  <a:schemeClr val="bg1"/>
                </a:solidFill>
                <a:latin typeface="黑体" panose="02010609060101010101" pitchFamily="49" charset="-122"/>
                <a:ea typeface="黑体" panose="02010609060101010101" pitchFamily="49" charset="-122"/>
              </a:rPr>
              <a:t>问题</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6257925" y="871409"/>
            <a:ext cx="5702050" cy="3000821"/>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）交付周期问题：包括在生产现场中如何配比生产订单、根据工艺进行最快的响应能力组合，尤其是在变化的过程中降低生产工艺参数调校所产生的时间浪费将成为影响交付能力的关键。</a:t>
            </a:r>
            <a:endParaRPr lang="en-US" altLang="zh-CN"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归根结底，在管理学上我们可以将这种边缘计算提供的计算能力归入</a:t>
            </a:r>
            <a:r>
              <a:rPr lang="en-US" altLang="zh-CN" dirty="0">
                <a:solidFill>
                  <a:schemeClr val="bg1"/>
                </a:solidFill>
                <a:latin typeface="黑体" panose="02010609060101010101" pitchFamily="49" charset="-122"/>
                <a:ea typeface="黑体" panose="02010609060101010101" pitchFamily="49" charset="-122"/>
              </a:rPr>
              <a:t>Operation Management</a:t>
            </a:r>
            <a:r>
              <a:rPr lang="zh-CN" altLang="en-US" dirty="0">
                <a:solidFill>
                  <a:schemeClr val="bg1"/>
                </a:solidFill>
                <a:latin typeface="黑体" panose="02010609060101010101" pitchFamily="49" charset="-122"/>
                <a:ea typeface="黑体" panose="02010609060101010101" pitchFamily="49" charset="-122"/>
              </a:rPr>
              <a:t>，这属于大的运营管理范畴，包括精益思想、</a:t>
            </a:r>
            <a:r>
              <a:rPr lang="en-US" altLang="zh-CN" dirty="0">
                <a:solidFill>
                  <a:schemeClr val="bg1"/>
                </a:solidFill>
                <a:latin typeface="黑体" panose="02010609060101010101" pitchFamily="49" charset="-122"/>
                <a:ea typeface="黑体" panose="02010609060101010101" pitchFamily="49" charset="-122"/>
              </a:rPr>
              <a:t>6Sigma</a:t>
            </a:r>
            <a:r>
              <a:rPr lang="zh-CN" altLang="en-US" dirty="0">
                <a:solidFill>
                  <a:schemeClr val="bg1"/>
                </a:solidFill>
                <a:latin typeface="黑体" panose="02010609060101010101" pitchFamily="49" charset="-122"/>
                <a:ea typeface="黑体" panose="02010609060101010101" pitchFamily="49" charset="-122"/>
              </a:rPr>
              <a:t>等。</a:t>
            </a:r>
          </a:p>
        </p:txBody>
      </p:sp>
      <p:sp>
        <p:nvSpPr>
          <p:cNvPr id="11" name="矩形 10"/>
          <p:cNvSpPr/>
          <p:nvPr/>
        </p:nvSpPr>
        <p:spPr>
          <a:xfrm>
            <a:off x="200025" y="2634604"/>
            <a:ext cx="6096000" cy="1754326"/>
          </a:xfrm>
          <a:prstGeom prst="rect">
            <a:avLst/>
          </a:prstGeom>
        </p:spPr>
        <p:txBody>
          <a:bodyPr>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2</a:t>
            </a:r>
            <a:r>
              <a:rPr lang="zh-CN" altLang="en-US" dirty="0">
                <a:solidFill>
                  <a:schemeClr val="bg1"/>
                </a:solidFill>
                <a:latin typeface="黑体" panose="02010609060101010101" pitchFamily="49" charset="-122"/>
                <a:ea typeface="黑体" panose="02010609060101010101" pitchFamily="49" charset="-122"/>
              </a:rPr>
              <a:t>）成本降低问题：对于小批量生产而言，生产的能耗、当机、减速等系列问题引发的都是成本的上升，因此，如何实现能源、维护数据的采集，并通过数据分析来实现成本的优化或为关注的焦点。</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200025" y="1360995"/>
            <a:ext cx="5953125" cy="1338828"/>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）质量提升问题：基于对被加工对象以及生产过程中的动态缺陷检测实现加工参数的动态调整，对影响加工质量的因素进行学习，并根据变化自动形成工艺参数来提升。</a:t>
            </a:r>
          </a:p>
        </p:txBody>
      </p:sp>
    </p:spTree>
    <p:extLst>
      <p:ext uri="{BB962C8B-B14F-4D97-AF65-F5344CB8AC3E}">
        <p14:creationId xmlns:p14="http://schemas.microsoft.com/office/powerpoint/2010/main" val="353597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673350" y="2443784"/>
            <a:ext cx="10176528" cy="1754326"/>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工艺优化最为重要的是对质量最为紧密的工艺参数的学习，以便在个性化生产时能够形成自主的参数配置，以及工艺的自适应能力，这种学习对于生产制造商非常关键，也是他们最大的期待，但是，在当前人工智能学习、机器学习还没有很好地与具体工业领域的生产结合，这也是未来边缘计算所关注的重点。</a:t>
            </a:r>
          </a:p>
        </p:txBody>
      </p:sp>
      <p:sp>
        <p:nvSpPr>
          <p:cNvPr id="9" name="矩形 8"/>
          <p:cNvSpPr/>
          <p:nvPr/>
        </p:nvSpPr>
        <p:spPr>
          <a:xfrm>
            <a:off x="1673350" y="4643093"/>
            <a:ext cx="10164118" cy="1754326"/>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根据生产订单为生产进行最优的设备排产排程，本身就是计算范围，而这也是</a:t>
            </a:r>
            <a:r>
              <a:rPr lang="en-US" altLang="zh-CN" dirty="0">
                <a:solidFill>
                  <a:schemeClr val="bg1"/>
                </a:solidFill>
                <a:latin typeface="黑体" panose="02010609060101010101" pitchFamily="49" charset="-122"/>
                <a:ea typeface="黑体" panose="02010609060101010101" pitchFamily="49" charset="-122"/>
              </a:rPr>
              <a:t>MES</a:t>
            </a:r>
            <a:r>
              <a:rPr lang="zh-CN" altLang="en-US" dirty="0">
                <a:solidFill>
                  <a:schemeClr val="bg1"/>
                </a:solidFill>
                <a:latin typeface="黑体" panose="02010609060101010101" pitchFamily="49" charset="-122"/>
                <a:ea typeface="黑体" panose="02010609060101010101" pitchFamily="49" charset="-122"/>
              </a:rPr>
              <a:t>的基本任务单元之一，而事实上，这些计算附着于由具体</a:t>
            </a:r>
            <a:r>
              <a:rPr lang="en-US" altLang="zh-CN" dirty="0">
                <a:solidFill>
                  <a:schemeClr val="bg1"/>
                </a:solidFill>
                <a:latin typeface="黑体" panose="02010609060101010101" pitchFamily="49" charset="-122"/>
                <a:ea typeface="黑体" panose="02010609060101010101" pitchFamily="49" charset="-122"/>
              </a:rPr>
              <a:t>MES</a:t>
            </a:r>
            <a:r>
              <a:rPr lang="zh-CN" altLang="en-US" dirty="0">
                <a:solidFill>
                  <a:schemeClr val="bg1"/>
                </a:solidFill>
                <a:latin typeface="黑体" panose="02010609060101010101" pitchFamily="49" charset="-122"/>
                <a:ea typeface="黑体" panose="02010609060101010101" pitchFamily="49" charset="-122"/>
              </a:rPr>
              <a:t>厂商的软件平台还是依附于“边缘计算”的</a:t>
            </a:r>
            <a:r>
              <a:rPr lang="zh-CN" altLang="en-US" dirty="0" smtClean="0">
                <a:solidFill>
                  <a:schemeClr val="bg1"/>
                </a:solidFill>
                <a:latin typeface="黑体" panose="02010609060101010101" pitchFamily="49" charset="-122"/>
                <a:ea typeface="黑体" panose="02010609060101010101" pitchFamily="49" charset="-122"/>
              </a:rPr>
              <a:t>平台（基于</a:t>
            </a:r>
            <a:r>
              <a:rPr lang="en-US" altLang="zh-CN" dirty="0">
                <a:solidFill>
                  <a:schemeClr val="bg1"/>
                </a:solidFill>
                <a:latin typeface="黑体" panose="02010609060101010101" pitchFamily="49" charset="-122"/>
                <a:ea typeface="黑体" panose="02010609060101010101" pitchFamily="49" charset="-122"/>
              </a:rPr>
              <a:t>Web</a:t>
            </a:r>
            <a:r>
              <a:rPr lang="zh-CN" altLang="en-US" dirty="0">
                <a:solidFill>
                  <a:schemeClr val="bg1"/>
                </a:solidFill>
                <a:latin typeface="黑体" panose="02010609060101010101" pitchFamily="49" charset="-122"/>
                <a:ea typeface="黑体" panose="02010609060101010101" pitchFamily="49" charset="-122"/>
              </a:rPr>
              <a:t>技术构建的分析</a:t>
            </a:r>
            <a:r>
              <a:rPr lang="zh-CN" altLang="en-US" dirty="0" smtClean="0">
                <a:solidFill>
                  <a:schemeClr val="bg1"/>
                </a:solidFill>
                <a:latin typeface="黑体" panose="02010609060101010101" pitchFamily="49" charset="-122"/>
                <a:ea typeface="黑体" panose="02010609060101010101" pitchFamily="49" charset="-122"/>
              </a:rPr>
              <a:t>平台），</a:t>
            </a:r>
            <a:r>
              <a:rPr lang="zh-CN" altLang="en-US" dirty="0">
                <a:solidFill>
                  <a:schemeClr val="bg1"/>
                </a:solidFill>
                <a:latin typeface="黑体" panose="02010609060101010101" pitchFamily="49" charset="-122"/>
                <a:ea typeface="黑体" panose="02010609060101010101" pitchFamily="49" charset="-122"/>
              </a:rPr>
              <a:t>在未来并不会存在差别，从某种意义上说</a:t>
            </a:r>
            <a:r>
              <a:rPr lang="en-US" altLang="zh-CN" dirty="0">
                <a:solidFill>
                  <a:schemeClr val="bg1"/>
                </a:solidFill>
                <a:latin typeface="黑体" panose="02010609060101010101" pitchFamily="49" charset="-122"/>
                <a:ea typeface="黑体" panose="02010609060101010101" pitchFamily="49" charset="-122"/>
              </a:rPr>
              <a:t>MES</a:t>
            </a:r>
            <a:r>
              <a:rPr lang="zh-CN" altLang="en-US" dirty="0">
                <a:solidFill>
                  <a:schemeClr val="bg1"/>
                </a:solidFill>
                <a:latin typeface="黑体" panose="02010609060101010101" pitchFamily="49" charset="-122"/>
                <a:ea typeface="黑体" panose="02010609060101010101" pitchFamily="49" charset="-122"/>
              </a:rPr>
              <a:t>系统本身是一种传统的架构，而其核心可以</a:t>
            </a:r>
            <a:r>
              <a:rPr lang="zh-CN" altLang="en-US" dirty="0" smtClean="0">
                <a:solidFill>
                  <a:schemeClr val="bg1"/>
                </a:solidFill>
                <a:latin typeface="黑体" panose="02010609060101010101" pitchFamily="49" charset="-122"/>
                <a:ea typeface="黑体" panose="02010609060101010101" pitchFamily="49" charset="-122"/>
              </a:rPr>
              <a:t>存在于专用</a:t>
            </a:r>
            <a:r>
              <a:rPr lang="zh-CN" altLang="en-US" dirty="0">
                <a:solidFill>
                  <a:schemeClr val="bg1"/>
                </a:solidFill>
                <a:latin typeface="黑体" panose="02010609060101010101" pitchFamily="49" charset="-122"/>
                <a:ea typeface="黑体" panose="02010609060101010101" pitchFamily="49" charset="-122"/>
              </a:rPr>
              <a:t>的软件系统，也可以存在于云或者边缘侧。</a:t>
            </a:r>
          </a:p>
        </p:txBody>
      </p:sp>
      <p:sp>
        <p:nvSpPr>
          <p:cNvPr id="11" name="矩形 10"/>
          <p:cNvSpPr/>
          <p:nvPr/>
        </p:nvSpPr>
        <p:spPr>
          <a:xfrm>
            <a:off x="435100" y="1112067"/>
            <a:ext cx="1238250" cy="92333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rPr>
              <a:t>物流</a:t>
            </a:r>
            <a:r>
              <a:rPr lang="zh-CN" altLang="en-US" sz="2000" b="1" dirty="0" smtClean="0">
                <a:solidFill>
                  <a:srgbClr val="00B050"/>
                </a:solidFill>
                <a:effectLst>
                  <a:outerShdw blurRad="38100" dist="38100" dir="2700000" algn="tl">
                    <a:srgbClr val="000000">
                      <a:alpha val="43137"/>
                    </a:srgbClr>
                  </a:outerShdw>
                </a:effectLst>
              </a:rPr>
              <a:t>规划</a:t>
            </a:r>
            <a:endParaRPr lang="zh-CN" altLang="en-US" sz="2000" b="1" dirty="0">
              <a:solidFill>
                <a:srgbClr val="00B050"/>
              </a:solidFill>
              <a:effectLst>
                <a:outerShdw blurRad="38100" dist="38100" dir="2700000" algn="tl">
                  <a:srgbClr val="000000">
                    <a:alpha val="43137"/>
                  </a:srgbClr>
                </a:outerShdw>
              </a:effectLst>
            </a:endParaRPr>
          </a:p>
        </p:txBody>
      </p:sp>
      <p:sp>
        <p:nvSpPr>
          <p:cNvPr id="12" name="矩形 11"/>
          <p:cNvSpPr/>
          <p:nvPr/>
        </p:nvSpPr>
        <p:spPr>
          <a:xfrm>
            <a:off x="435100" y="2443783"/>
            <a:ext cx="1238250" cy="17543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rPr>
              <a:t>工艺优化分析</a:t>
            </a:r>
          </a:p>
        </p:txBody>
      </p:sp>
      <p:sp>
        <p:nvSpPr>
          <p:cNvPr id="13" name="矩形 12"/>
          <p:cNvSpPr/>
          <p:nvPr/>
        </p:nvSpPr>
        <p:spPr>
          <a:xfrm>
            <a:off x="435100" y="4643092"/>
            <a:ext cx="1238250" cy="17543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rPr>
              <a:t>生产</a:t>
            </a:r>
            <a:r>
              <a:rPr lang="zh-CN" altLang="en-US" sz="2000" b="1" dirty="0">
                <a:solidFill>
                  <a:srgbClr val="00B050"/>
                </a:solidFill>
                <a:effectLst>
                  <a:outerShdw blurRad="38100" dist="38100" dir="2700000" algn="tl">
                    <a:srgbClr val="000000">
                      <a:alpha val="43137"/>
                    </a:srgbClr>
                  </a:outerShdw>
                </a:effectLst>
              </a:rPr>
              <a:t>任务与分配</a:t>
            </a:r>
          </a:p>
        </p:txBody>
      </p:sp>
      <p:sp>
        <p:nvSpPr>
          <p:cNvPr id="14" name="矩形 13"/>
          <p:cNvSpPr/>
          <p:nvPr/>
        </p:nvSpPr>
        <p:spPr>
          <a:xfrm>
            <a:off x="1673350" y="1112067"/>
            <a:ext cx="10164118" cy="923330"/>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在物流输送中，必须根据系统的存取需求，对现有的仓位进行计算，规划出最优的路径，以实现最快速的路径，最短时间完成仓库内部的物料存取任务。</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236882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24</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3</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边缘计算开源平台</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70465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边缘计算平台汇总</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963265359"/>
              </p:ext>
            </p:extLst>
          </p:nvPr>
        </p:nvGraphicFramePr>
        <p:xfrm>
          <a:off x="505689" y="1136456"/>
          <a:ext cx="11100813" cy="4815840"/>
        </p:xfrm>
        <a:graphic>
          <a:graphicData uri="http://schemas.openxmlformats.org/drawingml/2006/table">
            <a:tbl>
              <a:tblPr firstRow="1" bandRow="1">
                <a:tableStyleId>{46F890A9-2807-4EBB-B81D-B2AA78EC7F39}</a:tableStyleId>
              </a:tblPr>
              <a:tblGrid>
                <a:gridCol w="2136966"/>
                <a:gridCol w="2468880"/>
                <a:gridCol w="766502"/>
                <a:gridCol w="1147665"/>
                <a:gridCol w="3200671"/>
                <a:gridCol w="1380129"/>
              </a:tblGrid>
              <a:tr h="290406">
                <a:tc>
                  <a:txBody>
                    <a:bodyPr/>
                    <a:lstStyle/>
                    <a:p>
                      <a:pPr algn="ctr"/>
                      <a:r>
                        <a:rPr lang="zh-CN" altLang="en-US" dirty="0" smtClean="0"/>
                        <a:t>平台</a:t>
                      </a:r>
                      <a:endParaRPr lang="zh-CN" altLang="en-US" dirty="0">
                        <a:solidFill>
                          <a:schemeClr val="bg1"/>
                        </a:solidFill>
                      </a:endParaRPr>
                    </a:p>
                  </a:txBody>
                  <a:tcPr/>
                </a:tc>
                <a:tc>
                  <a:txBody>
                    <a:bodyPr/>
                    <a:lstStyle/>
                    <a:p>
                      <a:pPr algn="ctr"/>
                      <a:r>
                        <a:rPr lang="zh-CN" altLang="en-US" dirty="0" smtClean="0"/>
                        <a:t>维护者</a:t>
                      </a:r>
                      <a:endParaRPr lang="zh-CN" altLang="en-US" dirty="0">
                        <a:solidFill>
                          <a:schemeClr val="bg1"/>
                        </a:solidFill>
                      </a:endParaRPr>
                    </a:p>
                  </a:txBody>
                  <a:tcPr/>
                </a:tc>
                <a:tc>
                  <a:txBody>
                    <a:bodyPr/>
                    <a:lstStyle/>
                    <a:p>
                      <a:pPr algn="ctr"/>
                      <a:r>
                        <a:rPr lang="zh-CN" altLang="en-US" dirty="0" smtClean="0"/>
                        <a:t>开源</a:t>
                      </a:r>
                      <a:endParaRPr lang="zh-CN" altLang="en-US" dirty="0">
                        <a:solidFill>
                          <a:schemeClr val="bg1"/>
                        </a:solidFill>
                      </a:endParaRPr>
                    </a:p>
                  </a:txBody>
                  <a:tcPr/>
                </a:tc>
                <a:tc>
                  <a:txBody>
                    <a:bodyPr/>
                    <a:lstStyle/>
                    <a:p>
                      <a:pPr algn="ctr"/>
                      <a:r>
                        <a:rPr lang="zh-CN" altLang="en-US" dirty="0" smtClean="0"/>
                        <a:t>推出时间</a:t>
                      </a:r>
                      <a:endParaRPr lang="zh-CN" altLang="en-US" dirty="0">
                        <a:solidFill>
                          <a:schemeClr val="bg1"/>
                        </a:solidFill>
                      </a:endParaRPr>
                    </a:p>
                  </a:txBody>
                  <a:tcPr/>
                </a:tc>
                <a:tc>
                  <a:txBody>
                    <a:bodyPr/>
                    <a:lstStyle/>
                    <a:p>
                      <a:pPr algn="ctr"/>
                      <a:r>
                        <a:rPr lang="zh-CN" altLang="en-US" dirty="0" smtClean="0"/>
                        <a:t>说明</a:t>
                      </a:r>
                      <a:endParaRPr lang="zh-CN" altLang="en-US" dirty="0">
                        <a:solidFill>
                          <a:schemeClr val="bg1"/>
                        </a:solidFill>
                      </a:endParaRPr>
                    </a:p>
                  </a:txBody>
                  <a:tcPr/>
                </a:tc>
                <a:tc>
                  <a:txBody>
                    <a:bodyPr/>
                    <a:lstStyle/>
                    <a:p>
                      <a:pPr algn="ctr"/>
                      <a:r>
                        <a:rPr lang="zh-CN" altLang="en-US" dirty="0" smtClean="0"/>
                        <a:t>构建语言</a:t>
                      </a:r>
                      <a:endParaRPr lang="zh-CN" altLang="en-US" dirty="0">
                        <a:solidFill>
                          <a:schemeClr val="bg1"/>
                        </a:solidFill>
                      </a:endParaRPr>
                    </a:p>
                  </a:txBody>
                  <a:tcPr/>
                </a:tc>
              </a:tr>
              <a:tr h="370840">
                <a:tc>
                  <a:txBody>
                    <a:bodyPr/>
                    <a:lstStyle/>
                    <a:p>
                      <a:r>
                        <a:rPr lang="en-US" altLang="zh-CN" sz="1800" kern="1200" dirty="0" smtClean="0"/>
                        <a:t>KubeEdge</a:t>
                      </a:r>
                      <a:endParaRPr lang="zh-CN" altLang="en-US" sz="1800" kern="1200" dirty="0">
                        <a:solidFill>
                          <a:schemeClr val="bg1"/>
                        </a:solidFill>
                        <a:latin typeface="+mn-lt"/>
                        <a:ea typeface="+mn-ea"/>
                        <a:cs typeface="+mn-cs"/>
                      </a:endParaRPr>
                    </a:p>
                  </a:txBody>
                  <a:tcPr/>
                </a:tc>
                <a:tc>
                  <a:txBody>
                    <a:bodyPr/>
                    <a:lstStyle/>
                    <a:p>
                      <a:r>
                        <a:rPr lang="zh-CN" altLang="en-US" dirty="0" smtClean="0"/>
                        <a:t>华为捐赠</a:t>
                      </a:r>
                      <a:r>
                        <a:rPr lang="en-US" altLang="zh-CN" dirty="0" smtClean="0"/>
                        <a:t>CNCF</a:t>
                      </a:r>
                      <a:r>
                        <a:rPr lang="zh-CN" altLang="en-US" dirty="0" smtClean="0"/>
                        <a:t>社区</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Baetyl(</a:t>
                      </a:r>
                      <a:r>
                        <a:rPr lang="zh-CN" altLang="en-US" sz="1800" kern="1200" dirty="0" smtClean="0"/>
                        <a:t>原</a:t>
                      </a:r>
                      <a:r>
                        <a:rPr lang="en-US" altLang="zh-CN" sz="1800" kern="1200" dirty="0" smtClean="0"/>
                        <a:t>OpenEdge)</a:t>
                      </a:r>
                      <a:endParaRPr lang="zh-CN" altLang="en-US" sz="1800" kern="1200" dirty="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百度捐赠</a:t>
                      </a: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Go/Python</a:t>
                      </a:r>
                      <a:endParaRPr lang="zh-CN" altLang="en-US" dirty="0">
                        <a:solidFill>
                          <a:schemeClr val="bg1"/>
                        </a:solidFill>
                        <a:latin typeface="+mn-ea"/>
                        <a:ea typeface="+mn-ea"/>
                      </a:endParaRPr>
                    </a:p>
                  </a:txBody>
                  <a:tcPr/>
                </a:tc>
              </a:tr>
              <a:tr h="370840">
                <a:tc>
                  <a:txBody>
                    <a:bodyPr/>
                    <a:lstStyle/>
                    <a:p>
                      <a:r>
                        <a:rPr lang="en-US" altLang="zh-CN" sz="1800" kern="1200" dirty="0" smtClean="0"/>
                        <a:t>TESC</a:t>
                      </a:r>
                      <a:endParaRPr lang="zh-CN" altLang="en-US" sz="1800" kern="1200" dirty="0">
                        <a:solidFill>
                          <a:schemeClr val="bg1"/>
                        </a:solidFill>
                        <a:latin typeface="+mn-lt"/>
                        <a:ea typeface="+mn-ea"/>
                        <a:cs typeface="+mn-cs"/>
                      </a:endParaRPr>
                    </a:p>
                  </a:txBody>
                  <a:tcPr/>
                </a:tc>
                <a:tc>
                  <a:txBody>
                    <a:bodyPr/>
                    <a:lstStyle/>
                    <a:p>
                      <a:r>
                        <a:rPr lang="zh-CN" altLang="en-US" dirty="0" smtClean="0"/>
                        <a:t>腾讯</a:t>
                      </a:r>
                      <a:endParaRPr lang="zh-CN" altLang="en-US" dirty="0">
                        <a:solidFill>
                          <a:schemeClr val="bg1"/>
                        </a:solidFill>
                        <a:latin typeface="+mn-ea"/>
                        <a:ea typeface="+mn-ea"/>
                      </a:endParaRPr>
                    </a:p>
                  </a:txBody>
                  <a:tcPr/>
                </a:tc>
                <a:tc>
                  <a:txBody>
                    <a:bodyPr/>
                    <a:lstStyle/>
                    <a:p>
                      <a:r>
                        <a:rPr lang="zh-CN" altLang="en-US" dirty="0" smtClean="0">
                          <a:solidFill>
                            <a:schemeClr val="dk1"/>
                          </a:solidFill>
                          <a:latin typeface="+mn-lt"/>
                          <a:ea typeface="+mn-ea"/>
                        </a:rPr>
                        <a:t>未知</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zh-CN" altLang="en-US" dirty="0" smtClean="0"/>
                        <a:t>未知</a:t>
                      </a:r>
                      <a:endParaRPr lang="zh-CN" altLang="en-US" dirty="0">
                        <a:solidFill>
                          <a:schemeClr val="bg1"/>
                        </a:solidFill>
                        <a:latin typeface="+mn-ea"/>
                        <a:ea typeface="+mn-ea"/>
                      </a:endParaRPr>
                    </a:p>
                  </a:txBody>
                  <a:tcPr/>
                </a:tc>
              </a:tr>
              <a:tr h="370840">
                <a:tc>
                  <a:txBody>
                    <a:bodyPr/>
                    <a:lstStyle/>
                    <a:p>
                      <a:r>
                        <a:rPr lang="en-US" altLang="zh-CN" sz="1800" kern="1200" dirty="0" smtClean="0"/>
                        <a:t>K3S</a:t>
                      </a:r>
                      <a:endParaRPr lang="zh-CN" altLang="en-US" sz="1800" kern="1200" dirty="0">
                        <a:solidFill>
                          <a:schemeClr val="bg1"/>
                        </a:solidFill>
                        <a:latin typeface="+mn-lt"/>
                        <a:ea typeface="+mn-ea"/>
                        <a:cs typeface="+mn-cs"/>
                      </a:endParaRPr>
                    </a:p>
                  </a:txBody>
                  <a:tcPr/>
                </a:tc>
                <a:tc>
                  <a:txBody>
                    <a:bodyPr/>
                    <a:lstStyle/>
                    <a:p>
                      <a:r>
                        <a:rPr lang="en-US" altLang="zh-CN" dirty="0" smtClean="0"/>
                        <a:t>Rancher Labs</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en-US" altLang="zh-CN" dirty="0" smtClean="0"/>
                        <a:t>K8S</a:t>
                      </a:r>
                      <a:r>
                        <a:rPr lang="zh-CN" altLang="en-US" dirty="0" smtClean="0"/>
                        <a:t>简化版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EdgeX Foundry</a:t>
                      </a:r>
                      <a:endParaRPr lang="zh-CN" altLang="en-US" sz="1800" kern="1200" dirty="0">
                        <a:solidFill>
                          <a:schemeClr val="bg1"/>
                        </a:solidFill>
                        <a:latin typeface="+mn-lt"/>
                        <a:ea typeface="+mn-ea"/>
                        <a:cs typeface="+mn-cs"/>
                      </a:endParaRPr>
                    </a:p>
                  </a:txBody>
                  <a:tcPr/>
                </a:tc>
                <a:tc>
                  <a:txBody>
                    <a:bodyPr/>
                    <a:lstStyle/>
                    <a:p>
                      <a:r>
                        <a:rPr lang="zh-CN" altLang="en-US" sz="1800" kern="1200" dirty="0" smtClean="0"/>
                        <a:t>戴尔捐赠</a:t>
                      </a:r>
                      <a:r>
                        <a:rPr lang="en-US" altLang="zh-CN" sz="1800" kern="1200" dirty="0" smtClean="0"/>
                        <a:t>LF Edge</a:t>
                      </a:r>
                      <a:endParaRPr lang="zh-CN" altLang="en-US" sz="1800" kern="1200" dirty="0">
                        <a:solidFill>
                          <a:schemeClr val="bg1"/>
                        </a:solidFill>
                        <a:latin typeface="+mn-ea"/>
                        <a:ea typeface="+mn-ea"/>
                        <a:cs typeface="+mn-cs"/>
                      </a:endParaRPr>
                    </a:p>
                  </a:txBody>
                  <a:tcPr/>
                </a:tc>
                <a:tc>
                  <a:txBody>
                    <a:bodyPr/>
                    <a:lstStyle/>
                    <a:p>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Apache Edgent</a:t>
                      </a:r>
                      <a:endParaRPr lang="zh-CN" altLang="en-US" sz="1800" kern="1200" dirty="0">
                        <a:solidFill>
                          <a:schemeClr val="bg1"/>
                        </a:solidFill>
                        <a:latin typeface="+mn-lt"/>
                        <a:ea typeface="+mn-ea"/>
                        <a:cs typeface="+mn-cs"/>
                      </a:endParaRPr>
                    </a:p>
                  </a:txBody>
                  <a:tcPr/>
                </a:tc>
                <a:tc>
                  <a:txBody>
                    <a:bodyPr/>
                    <a:lstStyle/>
                    <a:p>
                      <a:r>
                        <a:rPr lang="en-US" altLang="zh-CN" dirty="0" smtClean="0"/>
                        <a:t>IBM</a:t>
                      </a:r>
                      <a:r>
                        <a:rPr lang="zh-CN" altLang="en-US" dirty="0" smtClean="0"/>
                        <a:t>捐赠</a:t>
                      </a:r>
                      <a:r>
                        <a:rPr lang="en-US" altLang="zh-CN" dirty="0" smtClean="0"/>
                        <a:t>Apache</a:t>
                      </a:r>
                      <a:r>
                        <a:rPr lang="zh-CN" altLang="en-US" dirty="0" smtClean="0"/>
                        <a:t>基金会</a:t>
                      </a:r>
                      <a:endParaRPr lang="zh-CN" altLang="en-US" dirty="0">
                        <a:solidFill>
                          <a:schemeClr val="bg1"/>
                        </a:solidFill>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2016</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Java</a:t>
                      </a:r>
                      <a:endParaRPr lang="zh-CN" altLang="en-US" dirty="0">
                        <a:solidFill>
                          <a:schemeClr val="bg1"/>
                        </a:solidFill>
                        <a:latin typeface="+mn-ea"/>
                        <a:ea typeface="+mn-ea"/>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t>Akraino EdgeStack</a:t>
                      </a:r>
                      <a:endParaRPr lang="en-US" altLang="zh-CN" sz="1800" kern="1200" dirty="0" smtClean="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一系列开源软件堆栈</a:t>
                      </a:r>
                      <a:endParaRPr lang="zh-CN" altLang="en-US" dirty="0">
                        <a:solidFill>
                          <a:schemeClr val="bg1"/>
                        </a:solidFill>
                        <a:latin typeface="+mn-ea"/>
                        <a:ea typeface="+mn-ea"/>
                      </a:endParaRPr>
                    </a:p>
                  </a:txBody>
                  <a:tcPr/>
                </a:tc>
                <a:tc>
                  <a:txBody>
                    <a:bodyPr/>
                    <a:lstStyle/>
                    <a:p>
                      <a:r>
                        <a:rPr lang="en-US" altLang="zh-CN" dirty="0" smtClean="0"/>
                        <a:t>-</a:t>
                      </a:r>
                      <a:endParaRPr lang="zh-CN" altLang="en-US" dirty="0">
                        <a:solidFill>
                          <a:schemeClr val="bg1"/>
                        </a:solidFill>
                        <a:latin typeface="+mn-ea"/>
                        <a:ea typeface="+mn-ea"/>
                      </a:endParaRPr>
                    </a:p>
                  </a:txBody>
                  <a:tcPr/>
                </a:tc>
              </a:tr>
              <a:tr h="370840">
                <a:tc>
                  <a:txBody>
                    <a:bodyPr/>
                    <a:lstStyle/>
                    <a:p>
                      <a:r>
                        <a:rPr lang="en-US" altLang="zh-CN" sz="1800" kern="1200" dirty="0" smtClean="0"/>
                        <a:t>CORD</a:t>
                      </a:r>
                      <a:endParaRPr lang="zh-CN" altLang="en-US" sz="1800" kern="1200" dirty="0">
                        <a:solidFill>
                          <a:schemeClr val="bg1"/>
                        </a:solidFill>
                        <a:latin typeface="+mn-lt"/>
                        <a:ea typeface="+mn-ea"/>
                        <a:cs typeface="+mn-cs"/>
                      </a:endParaRPr>
                    </a:p>
                  </a:txBody>
                  <a:tcPr/>
                </a:tc>
                <a:tc>
                  <a:txBody>
                    <a:bodyPr/>
                    <a:lstStyle/>
                    <a:p>
                      <a:r>
                        <a:rPr lang="en-US" altLang="zh-CN" dirty="0" smtClean="0"/>
                        <a:t>ONF</a:t>
                      </a:r>
                      <a:r>
                        <a:rPr lang="zh-CN" altLang="en-US" dirty="0" smtClean="0"/>
                        <a:t>组织</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面向运营商</a:t>
                      </a:r>
                      <a:endParaRPr lang="zh-CN" altLang="en-US" dirty="0">
                        <a:solidFill>
                          <a:schemeClr val="bg1"/>
                        </a:solidFill>
                        <a:latin typeface="+mn-ea"/>
                        <a:ea typeface="+mn-ea"/>
                      </a:endParaRPr>
                    </a:p>
                  </a:txBody>
                  <a:tcPr/>
                </a:tc>
                <a:tc>
                  <a:txBody>
                    <a:bodyPr/>
                    <a:lstStyle/>
                    <a:p>
                      <a:r>
                        <a:rPr lang="en-US" altLang="zh-CN" dirty="0" smtClean="0"/>
                        <a:t>Python</a:t>
                      </a:r>
                      <a:endParaRPr lang="zh-CN" altLang="en-US" dirty="0">
                        <a:solidFill>
                          <a:schemeClr val="bg1"/>
                        </a:solidFill>
                        <a:latin typeface="+mn-ea"/>
                        <a:ea typeface="+mn-ea"/>
                      </a:endParaRPr>
                    </a:p>
                  </a:txBody>
                  <a:tcPr/>
                </a:tc>
              </a:tr>
              <a:tr h="370840">
                <a:tc>
                  <a:txBody>
                    <a:bodyPr/>
                    <a:lstStyle/>
                    <a:p>
                      <a:r>
                        <a:rPr lang="en-US" altLang="zh-CN" sz="1800" kern="1200" dirty="0" smtClean="0"/>
                        <a:t>Azure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微软</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C#/Rust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AWS Greengrass</a:t>
                      </a:r>
                      <a:endParaRPr lang="zh-CN" altLang="en-US" sz="1800" kern="1200" dirty="0">
                        <a:solidFill>
                          <a:schemeClr val="bg1"/>
                        </a:solidFill>
                        <a:latin typeface="+mn-lt"/>
                        <a:ea typeface="+mn-ea"/>
                        <a:cs typeface="+mn-cs"/>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亚马逊</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2017</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Link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阿里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Cloud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谷歌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未知</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bl>
          </a:graphicData>
        </a:graphic>
      </p:graphicFrame>
    </p:spTree>
    <p:extLst>
      <p:ext uri="{BB962C8B-B14F-4D97-AF65-F5344CB8AC3E}">
        <p14:creationId xmlns:p14="http://schemas.microsoft.com/office/powerpoint/2010/main" val="22753981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en-US" altLang="zh-CN" sz="2400" dirty="0" smtClean="0">
                <a:solidFill>
                  <a:srgbClr val="2EBA7C"/>
                </a:solidFill>
                <a:latin typeface="黑体" panose="02010609060101010101" pitchFamily="49" charset="-122"/>
                <a:ea typeface="黑体" panose="02010609060101010101" pitchFamily="49" charset="-122"/>
              </a:rPr>
              <a:t>LF Edge</a:t>
            </a:r>
            <a:r>
              <a:rPr lang="zh-CN" altLang="en-US" sz="2400" dirty="0" smtClean="0">
                <a:solidFill>
                  <a:srgbClr val="2EBA7C"/>
                </a:solidFill>
                <a:latin typeface="黑体" panose="02010609060101010101" pitchFamily="49" charset="-122"/>
                <a:ea typeface="黑体" panose="02010609060101010101" pitchFamily="49" charset="-122"/>
              </a:rPr>
              <a:t>那些</a:t>
            </a:r>
            <a:r>
              <a:rPr lang="zh-CN" altLang="en-US" sz="2400" dirty="0">
                <a:solidFill>
                  <a:srgbClr val="2EBA7C"/>
                </a:solidFill>
                <a:latin typeface="黑体" panose="02010609060101010101" pitchFamily="49" charset="-122"/>
                <a:ea typeface="黑体" panose="02010609060101010101" pitchFamily="49" charset="-122"/>
              </a:rPr>
              <a:t>事</a:t>
            </a:r>
          </a:p>
        </p:txBody>
      </p:sp>
      <p:sp>
        <p:nvSpPr>
          <p:cNvPr id="7" name="矩形 6"/>
          <p:cNvSpPr/>
          <p:nvPr/>
        </p:nvSpPr>
        <p:spPr>
          <a:xfrm>
            <a:off x="202163" y="3513954"/>
            <a:ext cx="11433110" cy="2585323"/>
          </a:xfrm>
          <a:prstGeom prst="rect">
            <a:avLst/>
          </a:prstGeom>
          <a:ln>
            <a:solidFill>
              <a:srgbClr val="2A7C60"/>
            </a:solidFill>
          </a:ln>
        </p:spPr>
        <p:txBody>
          <a:bodyPr wrap="square">
            <a:spAutoFit/>
          </a:bodyPr>
          <a:lstStyle/>
          <a:p>
            <a:pPr>
              <a:lnSpc>
                <a:spcPct val="150000"/>
              </a:lnSpc>
            </a:pPr>
            <a:r>
              <a:rPr lang="en-US" altLang="zh-CN" dirty="0" smtClean="0">
                <a:solidFill>
                  <a:srgbClr val="2EBA7C"/>
                </a:solidFill>
                <a:latin typeface="黑体" panose="02010609060101010101" pitchFamily="49" charset="-122"/>
                <a:ea typeface="黑体" panose="02010609060101010101" pitchFamily="49" charset="-122"/>
              </a:rPr>
              <a:t>AWS</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Azure</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Google</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IBM</a:t>
            </a:r>
            <a:r>
              <a:rPr lang="zh-CN" altLang="en-US" dirty="0" smtClean="0">
                <a:solidFill>
                  <a:srgbClr val="2EBA7C"/>
                </a:solidFill>
                <a:latin typeface="黑体" panose="02010609060101010101" pitchFamily="49" charset="-122"/>
                <a:ea typeface="黑体" panose="02010609060101010101" pitchFamily="49" charset="-122"/>
              </a:rPr>
              <a:t>，阿</a:t>
            </a:r>
            <a:r>
              <a:rPr lang="zh-CN" altLang="en-US" dirty="0">
                <a:solidFill>
                  <a:srgbClr val="2EBA7C"/>
                </a:solidFill>
                <a:latin typeface="黑体" panose="02010609060101010101" pitchFamily="49" charset="-122"/>
                <a:ea typeface="黑体" panose="02010609060101010101" pitchFamily="49" charset="-122"/>
              </a:rPr>
              <a:t>里云本质上都走上了一条云边一体化的路线，边缘计算框架本质上是云框架的下沉，换一句通俗的话说，如果你不开通云服务，就别想用边缘计算服务</a:t>
            </a:r>
            <a:r>
              <a:rPr lang="zh-CN" altLang="en-US" dirty="0" smtClean="0">
                <a:solidFill>
                  <a:srgbClr val="2EBA7C"/>
                </a:solidFill>
                <a:latin typeface="黑体" panose="02010609060101010101" pitchFamily="49" charset="-122"/>
                <a:ea typeface="黑体" panose="02010609060101010101" pitchFamily="49" charset="-122"/>
              </a:rPr>
              <a:t>；所以，云</a:t>
            </a:r>
            <a:r>
              <a:rPr lang="zh-CN" altLang="en-US" dirty="0">
                <a:solidFill>
                  <a:srgbClr val="2EBA7C"/>
                </a:solidFill>
                <a:latin typeface="黑体" panose="02010609060101010101" pitchFamily="49" charset="-122"/>
                <a:ea typeface="黑体" panose="02010609060101010101" pitchFamily="49" charset="-122"/>
              </a:rPr>
              <a:t>服务商选择的是一条相对封闭的路线，</a:t>
            </a:r>
            <a:r>
              <a:rPr lang="zh-CN" altLang="en-US" dirty="0" smtClean="0">
                <a:solidFill>
                  <a:srgbClr val="2EBA7C"/>
                </a:solidFill>
                <a:latin typeface="黑体" panose="02010609060101010101" pitchFamily="49" charset="-122"/>
                <a:ea typeface="黑体" panose="02010609060101010101" pitchFamily="49" charset="-122"/>
              </a:rPr>
              <a:t>必须使用</a:t>
            </a:r>
            <a:r>
              <a:rPr lang="zh-CN" altLang="en-US" dirty="0">
                <a:solidFill>
                  <a:srgbClr val="2EBA7C"/>
                </a:solidFill>
                <a:latin typeface="黑体" panose="02010609060101010101" pitchFamily="49" charset="-122"/>
                <a:ea typeface="黑体" panose="02010609060101010101" pitchFamily="49" charset="-122"/>
              </a:rPr>
              <a:t>云服务，</a:t>
            </a:r>
            <a:r>
              <a:rPr lang="zh-CN" altLang="en-US" dirty="0" smtClean="0">
                <a:solidFill>
                  <a:srgbClr val="2EBA7C"/>
                </a:solidFill>
                <a:latin typeface="黑体" panose="02010609060101010101" pitchFamily="49" charset="-122"/>
                <a:ea typeface="黑体" panose="02010609060101010101" pitchFamily="49" charset="-122"/>
              </a:rPr>
              <a:t>才能使用</a:t>
            </a:r>
            <a:r>
              <a:rPr lang="zh-CN" altLang="en-US" dirty="0">
                <a:solidFill>
                  <a:srgbClr val="2EBA7C"/>
                </a:solidFill>
                <a:latin typeface="黑体" panose="02010609060101010101" pitchFamily="49" charset="-122"/>
                <a:ea typeface="黑体" panose="02010609060101010101" pitchFamily="49" charset="-122"/>
              </a:rPr>
              <a:t>边缘计算，当然，选择怎样的硬件载体还是有自由的</a:t>
            </a:r>
            <a:r>
              <a:rPr lang="zh-CN" altLang="en-US" dirty="0" smtClean="0">
                <a:solidFill>
                  <a:srgbClr val="2EBA7C"/>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但是</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Linux </a:t>
            </a:r>
            <a:r>
              <a:rPr lang="en-US" altLang="zh-CN" dirty="0" smtClean="0">
                <a:solidFill>
                  <a:schemeClr val="bg1"/>
                </a:solidFill>
                <a:latin typeface="黑体" panose="02010609060101010101" pitchFamily="49" charset="-122"/>
                <a:ea typeface="黑体" panose="02010609060101010101" pitchFamily="49" charset="-122"/>
              </a:rPr>
              <a:t>Foundation</a:t>
            </a:r>
            <a:r>
              <a:rPr lang="zh-CN" altLang="en-US" dirty="0" smtClean="0">
                <a:solidFill>
                  <a:schemeClr val="bg1"/>
                </a:solidFill>
                <a:latin typeface="黑体" panose="02010609060101010101" pitchFamily="49" charset="-122"/>
                <a:ea typeface="黑体" panose="02010609060101010101" pitchFamily="49" charset="-122"/>
              </a:rPr>
              <a:t>却</a:t>
            </a:r>
            <a:r>
              <a:rPr lang="zh-CN" altLang="en-US" dirty="0">
                <a:solidFill>
                  <a:schemeClr val="bg1"/>
                </a:solidFill>
                <a:latin typeface="黑体" panose="02010609060101010101" pitchFamily="49" charset="-122"/>
                <a:ea typeface="黑体" panose="02010609060101010101" pitchFamily="49" charset="-122"/>
              </a:rPr>
              <a:t>拥有完全不同的见解，边缘计算不是云服务的小妾，边缘计算有它的用武之地，有自己的应用场景，边缘计算能够独立开展运算服务，值得拥有独立的运算框架，所以，</a:t>
            </a:r>
            <a:r>
              <a:rPr lang="en-US" altLang="zh-CN" dirty="0">
                <a:solidFill>
                  <a:schemeClr val="bg1"/>
                </a:solidFill>
                <a:latin typeface="黑体" panose="02010609060101010101" pitchFamily="49" charset="-122"/>
                <a:ea typeface="黑体" panose="02010609060101010101" pitchFamily="49" charset="-122"/>
              </a:rPr>
              <a:t>Linux </a:t>
            </a:r>
            <a:r>
              <a:rPr lang="en-US" altLang="zh-CN" dirty="0" smtClean="0">
                <a:solidFill>
                  <a:schemeClr val="bg1"/>
                </a:solidFill>
                <a:latin typeface="黑体" panose="02010609060101010101" pitchFamily="49" charset="-122"/>
                <a:ea typeface="黑体" panose="02010609060101010101" pitchFamily="49" charset="-122"/>
              </a:rPr>
              <a:t>Foundation</a:t>
            </a:r>
            <a:r>
              <a:rPr lang="zh-CN" altLang="en-US" dirty="0" smtClean="0">
                <a:solidFill>
                  <a:schemeClr val="bg1"/>
                </a:solidFill>
                <a:latin typeface="黑体" panose="02010609060101010101" pitchFamily="49" charset="-122"/>
                <a:ea typeface="黑体" panose="02010609060101010101" pitchFamily="49" charset="-122"/>
              </a:rPr>
              <a:t>发展</a:t>
            </a:r>
            <a:r>
              <a:rPr lang="zh-CN" altLang="en-US" dirty="0">
                <a:solidFill>
                  <a:schemeClr val="bg1"/>
                </a:solidFill>
                <a:latin typeface="黑体" panose="02010609060101010101" pitchFamily="49" charset="-122"/>
                <a:ea typeface="黑体" panose="02010609060101010101" pitchFamily="49" charset="-122"/>
              </a:rPr>
              <a:t>了一整套独立于任何厂家和系统的边缘计算框架</a:t>
            </a:r>
            <a:r>
              <a:rPr lang="zh-CN" altLang="en-US" dirty="0" smtClean="0">
                <a:solidFill>
                  <a:schemeClr val="bg1"/>
                </a:solidFill>
                <a:latin typeface="黑体" panose="02010609060101010101" pitchFamily="49" charset="-122"/>
                <a:ea typeface="黑体" panose="02010609060101010101" pitchFamily="49" charset="-122"/>
              </a:rPr>
              <a:t>。理念</a:t>
            </a:r>
            <a:r>
              <a:rPr lang="zh-CN" altLang="en-US" dirty="0">
                <a:solidFill>
                  <a:schemeClr val="bg1"/>
                </a:solidFill>
                <a:latin typeface="黑体" panose="02010609060101010101" pitchFamily="49" charset="-122"/>
                <a:ea typeface="黑体" panose="02010609060101010101" pitchFamily="49" charset="-122"/>
              </a:rPr>
              <a:t>上的冲突，才是阵营间最大的冲突，最终谁能</a:t>
            </a:r>
            <a:r>
              <a:rPr lang="zh-CN" altLang="en-US" dirty="0" smtClean="0">
                <a:solidFill>
                  <a:schemeClr val="bg1"/>
                </a:solidFill>
                <a:latin typeface="黑体" panose="02010609060101010101" pitchFamily="49" charset="-122"/>
                <a:ea typeface="黑体" panose="02010609060101010101" pitchFamily="49" charset="-122"/>
              </a:rPr>
              <a:t>取胜呢？</a:t>
            </a:r>
            <a:endParaRPr lang="zh-CN" altLang="en-US"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202163" y="1076140"/>
            <a:ext cx="11433110"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2019</a:t>
            </a:r>
            <a:r>
              <a:rPr lang="zh-CN" altLang="en-US" dirty="0">
                <a:solidFill>
                  <a:schemeClr val="bg1"/>
                </a:solidFill>
                <a:latin typeface="黑体" panose="02010609060101010101" pitchFamily="49" charset="-122"/>
                <a:ea typeface="黑体" panose="02010609060101010101" pitchFamily="49" charset="-122"/>
              </a:rPr>
              <a:t>年</a:t>
            </a: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月</a:t>
            </a:r>
            <a:r>
              <a:rPr lang="en-US" altLang="zh-CN" dirty="0">
                <a:solidFill>
                  <a:schemeClr val="bg1"/>
                </a:solidFill>
                <a:latin typeface="黑体" panose="02010609060101010101" pitchFamily="49" charset="-122"/>
                <a:ea typeface="黑体" panose="02010609060101010101" pitchFamily="49" charset="-122"/>
              </a:rPr>
              <a:t>24</a:t>
            </a:r>
            <a:r>
              <a:rPr lang="zh-CN" altLang="en-US" dirty="0">
                <a:solidFill>
                  <a:schemeClr val="bg1"/>
                </a:solidFill>
                <a:latin typeface="黑体" panose="02010609060101010101" pitchFamily="49" charset="-122"/>
                <a:ea typeface="黑体" panose="02010609060101010101" pitchFamily="49" charset="-122"/>
              </a:rPr>
              <a:t>日，</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基金会在旧金山宣布成立针对边缘计算的</a:t>
            </a:r>
            <a:r>
              <a:rPr lang="en-US" altLang="zh-CN" dirty="0">
                <a:solidFill>
                  <a:schemeClr val="bg1"/>
                </a:solidFill>
                <a:latin typeface="黑体" panose="02010609060101010101" pitchFamily="49" charset="-122"/>
                <a:ea typeface="黑体" panose="02010609060101010101" pitchFamily="49" charset="-122"/>
              </a:rPr>
              <a:t>LF </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smtClean="0">
                <a:solidFill>
                  <a:schemeClr val="bg1"/>
                </a:solidFill>
                <a:latin typeface="黑体" panose="02010609060101010101" pitchFamily="49" charset="-122"/>
                <a:ea typeface="黑体" panose="02010609060101010101" pitchFamily="49" charset="-122"/>
              </a:rPr>
              <a:t>Linux Foundry Edge</a:t>
            </a:r>
            <a:r>
              <a:rPr lang="zh-CN" altLang="en-US" dirty="0" smtClean="0">
                <a:solidFill>
                  <a:schemeClr val="bg1"/>
                </a:solidFill>
                <a:latin typeface="黑体" panose="02010609060101010101" pitchFamily="49" charset="-122"/>
                <a:ea typeface="黑体" panose="02010609060101010101" pitchFamily="49" charset="-122"/>
              </a:rPr>
              <a:t>）基金会</a:t>
            </a:r>
            <a:r>
              <a:rPr lang="zh-CN" altLang="en-US" dirty="0">
                <a:solidFill>
                  <a:schemeClr val="bg1"/>
                </a:solidFill>
                <a:latin typeface="黑体" panose="02010609060101010101" pitchFamily="49" charset="-122"/>
                <a:ea typeface="黑体" panose="02010609060101010101" pitchFamily="49" charset="-122"/>
              </a:rPr>
              <a:t>。新的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基金会旨在为边缘计算的各种应用类型制定统一的软件堆栈、术语定义及开发框架，并促进边缘计算领域在底层形成架构上的统一，从而推动整个行业的快速发展</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202163" y="2400997"/>
            <a:ext cx="11433110" cy="923330"/>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国内百度、华为、腾讯是</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的首要成员，但阿里缺席了</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牵头的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基金会，同样</a:t>
            </a:r>
            <a:r>
              <a:rPr lang="en-US" altLang="zh-CN" dirty="0">
                <a:solidFill>
                  <a:schemeClr val="bg1"/>
                </a:solidFill>
                <a:latin typeface="黑体" panose="02010609060101010101" pitchFamily="49" charset="-122"/>
                <a:ea typeface="黑体" panose="02010609060101010101" pitchFamily="49" charset="-122"/>
              </a:rPr>
              <a:t>AWS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Azure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Google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IBM</a:t>
            </a:r>
            <a:r>
              <a:rPr lang="zh-CN" altLang="en-US" dirty="0">
                <a:solidFill>
                  <a:schemeClr val="bg1"/>
                </a:solidFill>
                <a:latin typeface="黑体" panose="02010609060101010101" pitchFamily="49" charset="-122"/>
                <a:ea typeface="黑体" panose="02010609060101010101" pitchFamily="49" charset="-122"/>
              </a:rPr>
              <a:t>都不在名单当中，而除此外，几乎所有的科技巨擘都非常给</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组织面子</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291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边缘计算平台能力集</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endParaRPr lang="zh-CN" altLang="en-US" dirty="0">
              <a:latin typeface="黑体" panose="02010609060101010101" pitchFamily="49" charset="-122"/>
              <a:ea typeface="黑体" panose="02010609060101010101" pitchFamily="49" charset="-122"/>
            </a:endParaRP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9485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28</a:t>
            </a:fld>
            <a:endParaRPr lang="zh-CN" altLang="en-US"/>
          </a:p>
        </p:txBody>
      </p:sp>
      <p:sp>
        <p:nvSpPr>
          <p:cNvPr id="5" name="文本框 4"/>
          <p:cNvSpPr txBox="1"/>
          <p:nvPr/>
        </p:nvSpPr>
        <p:spPr>
          <a:xfrm>
            <a:off x="505689" y="270738"/>
            <a:ext cx="6091054"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304799" y="971472"/>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KubeEdge</a:t>
            </a:r>
            <a:r>
              <a:rPr lang="zh-CN" altLang="en-US" dirty="0" smtClean="0">
                <a:solidFill>
                  <a:schemeClr val="bg1"/>
                </a:solidFill>
                <a:latin typeface="黑体" panose="02010609060101010101" pitchFamily="49" charset="-122"/>
                <a:ea typeface="黑体" panose="02010609060101010101" pitchFamily="49" charset="-122"/>
              </a:rPr>
              <a:t>是华为开源的系统，目前已经捐赠给</a:t>
            </a:r>
            <a:r>
              <a:rPr lang="en-US" altLang="zh-CN" dirty="0">
                <a:solidFill>
                  <a:schemeClr val="bg1"/>
                </a:solidFill>
                <a:latin typeface="黑体" panose="02010609060101010101" pitchFamily="49" charset="-122"/>
                <a:ea typeface="黑体" panose="02010609060101010101" pitchFamily="49" charset="-122"/>
              </a:rPr>
              <a:t>L</a:t>
            </a:r>
            <a:r>
              <a:rPr lang="en-US" altLang="zh-CN" dirty="0" smtClean="0">
                <a:solidFill>
                  <a:schemeClr val="bg1"/>
                </a:solidFill>
                <a:latin typeface="黑体" panose="02010609060101010101" pitchFamily="49" charset="-122"/>
                <a:ea typeface="黑体" panose="02010609060101010101" pitchFamily="49" charset="-122"/>
              </a:rPr>
              <a:t>inux</a:t>
            </a:r>
            <a:r>
              <a:rPr lang="zh-CN" altLang="en-US" dirty="0" smtClean="0">
                <a:solidFill>
                  <a:schemeClr val="bg1"/>
                </a:solidFill>
                <a:latin typeface="黑体" panose="02010609060101010101" pitchFamily="49" charset="-122"/>
                <a:ea typeface="黑体" panose="02010609060101010101" pitchFamily="49" charset="-122"/>
              </a:rPr>
              <a:t>基金会旗下的</a:t>
            </a:r>
            <a:r>
              <a:rPr lang="en-US" altLang="zh-CN" dirty="0" smtClean="0">
                <a:solidFill>
                  <a:schemeClr val="bg1"/>
                </a:solidFill>
                <a:latin typeface="黑体" panose="02010609060101010101" pitchFamily="49" charset="-122"/>
                <a:ea typeface="黑体" panose="02010609060101010101" pitchFamily="49" charset="-122"/>
              </a:rPr>
              <a:t>CNCF</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Cloud Native Computing Foundation</a:t>
            </a:r>
            <a:r>
              <a:rPr lang="zh-CN" altLang="en-US" dirty="0" smtClean="0">
                <a:solidFill>
                  <a:schemeClr val="bg1"/>
                </a:solidFill>
                <a:latin typeface="黑体" panose="02010609060101010101" pitchFamily="49" charset="-122"/>
                <a:ea typeface="黑体" panose="02010609060101010101" pitchFamily="49" charset="-122"/>
              </a:rPr>
              <a:t>）社区。它将原生容器化应用编排和设备管理功能</a:t>
            </a:r>
            <a:r>
              <a:rPr lang="zh-CN" altLang="en-US" dirty="0">
                <a:solidFill>
                  <a:schemeClr val="bg1"/>
                </a:solidFill>
                <a:latin typeface="黑体" panose="02010609060101010101" pitchFamily="49" charset="-122"/>
                <a:ea typeface="黑体" panose="02010609060101010101" pitchFamily="49" charset="-122"/>
              </a:rPr>
              <a:t>扩展到</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主机，基于</a:t>
            </a:r>
            <a:r>
              <a:rPr lang="en-US" altLang="zh-CN" dirty="0" smtClean="0">
                <a:solidFill>
                  <a:schemeClr val="bg1"/>
                </a:solidFill>
                <a:latin typeface="黑体" panose="02010609060101010101" pitchFamily="49" charset="-122"/>
                <a:ea typeface="黑体" panose="02010609060101010101" pitchFamily="49" charset="-122"/>
              </a:rPr>
              <a:t>Kubernetes</a:t>
            </a:r>
            <a:r>
              <a:rPr lang="zh-CN" altLang="en-US" dirty="0">
                <a:solidFill>
                  <a:schemeClr val="bg1"/>
                </a:solidFill>
                <a:latin typeface="黑体" panose="02010609060101010101" pitchFamily="49" charset="-122"/>
                <a:ea typeface="黑体" panose="02010609060101010101" pitchFamily="49" charset="-122"/>
              </a:rPr>
              <a:t>构建</a:t>
            </a:r>
            <a:r>
              <a:rPr lang="zh-CN" altLang="en-US" dirty="0" smtClean="0">
                <a:solidFill>
                  <a:schemeClr val="bg1"/>
                </a:solidFill>
                <a:latin typeface="黑体" panose="02010609060101010101" pitchFamily="49" charset="-122"/>
                <a:ea typeface="黑体" panose="02010609060101010101" pitchFamily="49" charset="-122"/>
              </a:rPr>
              <a:t>，提供了云和边开发的基础</a:t>
            </a:r>
            <a:r>
              <a:rPr lang="zh-CN" altLang="en-US" dirty="0">
                <a:solidFill>
                  <a:schemeClr val="bg1"/>
                </a:solidFill>
                <a:latin typeface="黑体" panose="02010609060101010101" pitchFamily="49" charset="-122"/>
                <a:ea typeface="黑体" panose="02010609060101010101" pitchFamily="49" charset="-122"/>
              </a:rPr>
              <a:t>设施</a:t>
            </a:r>
            <a:r>
              <a:rPr lang="zh-CN" altLang="en-US" dirty="0" smtClean="0">
                <a:solidFill>
                  <a:schemeClr val="bg1"/>
                </a:solidFill>
                <a:latin typeface="黑体" panose="02010609060101010101" pitchFamily="49" charset="-122"/>
                <a:ea typeface="黑体" panose="02010609060101010101" pitchFamily="49" charset="-122"/>
              </a:rPr>
              <a:t>。它是一</a:t>
            </a:r>
            <a:r>
              <a:rPr lang="zh-CN" altLang="en-US" dirty="0">
                <a:solidFill>
                  <a:schemeClr val="bg1"/>
                </a:solidFill>
                <a:latin typeface="黑体" panose="02010609060101010101" pitchFamily="49" charset="-122"/>
                <a:ea typeface="黑体" panose="02010609060101010101" pitchFamily="49" charset="-122"/>
              </a:rPr>
              <a:t>个从云到边缘再到设备的完整开源</a:t>
            </a:r>
            <a:r>
              <a:rPr lang="zh-CN" altLang="en-US" dirty="0" smtClean="0">
                <a:solidFill>
                  <a:schemeClr val="bg1"/>
                </a:solidFill>
                <a:latin typeface="黑体" panose="02010609060101010101" pitchFamily="49" charset="-122"/>
                <a:ea typeface="黑体" panose="02010609060101010101" pitchFamily="49" charset="-122"/>
              </a:rPr>
              <a:t>边缘计算平台</a:t>
            </a:r>
            <a:r>
              <a:rPr lang="zh-CN" altLang="en-US" dirty="0">
                <a:solidFill>
                  <a:schemeClr val="bg1"/>
                </a:solidFill>
                <a:latin typeface="黑体" panose="02010609060101010101" pitchFamily="49" charset="-122"/>
                <a:ea typeface="黑体" panose="02010609060101010101" pitchFamily="49" charset="-122"/>
              </a:rPr>
              <a:t>，消除了用户厂商绑定的</a:t>
            </a:r>
            <a:r>
              <a:rPr lang="zh-CN" altLang="en-US" dirty="0" smtClean="0">
                <a:solidFill>
                  <a:schemeClr val="bg1"/>
                </a:solidFill>
                <a:latin typeface="黑体" panose="02010609060101010101" pitchFamily="49" charset="-122"/>
                <a:ea typeface="黑体" panose="02010609060101010101" pitchFamily="49" charset="-122"/>
              </a:rPr>
              <a:t>顾虑。</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190500" y="2418846"/>
            <a:ext cx="5381625" cy="35247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特点</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完全开放 </a:t>
            </a:r>
            <a:r>
              <a:rPr lang="en-US" altLang="zh-CN" sz="1600" dirty="0">
                <a:solidFill>
                  <a:schemeClr val="bg1"/>
                </a:solidFill>
                <a:latin typeface="黑体" panose="02010609060101010101" pitchFamily="49" charset="-122"/>
                <a:ea typeface="黑体" panose="02010609060101010101" pitchFamily="49" charset="-122"/>
              </a:rPr>
              <a:t>- Edge Core</a:t>
            </a:r>
            <a:r>
              <a:rPr lang="zh-CN" altLang="en-US" sz="1600" dirty="0">
                <a:solidFill>
                  <a:schemeClr val="bg1"/>
                </a:solidFill>
                <a:latin typeface="黑体" panose="02010609060101010101" pitchFamily="49" charset="-122"/>
                <a:ea typeface="黑体" panose="02010609060101010101" pitchFamily="49" charset="-122"/>
              </a:rPr>
              <a:t>和</a:t>
            </a:r>
            <a:r>
              <a:rPr lang="en-US" altLang="zh-CN" sz="1600" dirty="0">
                <a:solidFill>
                  <a:schemeClr val="bg1"/>
                </a:solidFill>
                <a:latin typeface="黑体" panose="02010609060101010101" pitchFamily="49" charset="-122"/>
                <a:ea typeface="黑体" panose="02010609060101010101" pitchFamily="49" charset="-122"/>
              </a:rPr>
              <a:t>Cloud Core</a:t>
            </a:r>
            <a:r>
              <a:rPr lang="zh-CN" altLang="en-US" sz="1600" dirty="0">
                <a:solidFill>
                  <a:schemeClr val="bg1"/>
                </a:solidFill>
                <a:latin typeface="黑体" panose="02010609060101010101" pitchFamily="49" charset="-122"/>
                <a:ea typeface="黑体" panose="02010609060101010101" pitchFamily="49" charset="-122"/>
              </a:rPr>
              <a:t>都是开源的；</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离线模式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即使与云断开连接，</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也可以运行；</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基于</a:t>
            </a:r>
            <a:r>
              <a:rPr lang="en-US" altLang="zh-CN" sz="1600" dirty="0">
                <a:solidFill>
                  <a:srgbClr val="2A7C60"/>
                </a:solidFill>
                <a:latin typeface="黑体" panose="02010609060101010101" pitchFamily="49" charset="-122"/>
                <a:ea typeface="黑体" panose="02010609060101010101" pitchFamily="49" charset="-122"/>
              </a:rPr>
              <a:t>Kubernetes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节点，集群，应用程序和设备管理；</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可扩展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容器化，微服务；</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资源优化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可以在资源不足的情况下运行，边缘云上资源的优化利用；</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跨平台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无感知；可以在私有，公共和混合云中工作；</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数据与分析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支持数据管理，数据分析管道引擎；</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异构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可以支持</a:t>
            </a:r>
            <a:r>
              <a:rPr lang="en-US" altLang="zh-CN" sz="1600" dirty="0">
                <a:solidFill>
                  <a:schemeClr val="bg1"/>
                </a:solidFill>
                <a:latin typeface="黑体" panose="02010609060101010101" pitchFamily="49" charset="-122"/>
                <a:ea typeface="黑体" panose="02010609060101010101" pitchFamily="49" charset="-122"/>
              </a:rPr>
              <a:t>x86</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ARM</a:t>
            </a:r>
            <a:r>
              <a:rPr lang="zh-CN" altLang="en-US" sz="1600" dirty="0">
                <a:solidFill>
                  <a:schemeClr val="bg1"/>
                </a:solidFill>
                <a:latin typeface="黑体" panose="02010609060101010101" pitchFamily="49" charset="-122"/>
                <a:ea typeface="黑体" panose="02010609060101010101" pitchFamily="49" charset="-122"/>
              </a:rPr>
              <a:t>；</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基于</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的设备加成，应用程序部署等开发；</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易于维护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升级，回滚，监视，警报等</a:t>
            </a:r>
            <a:r>
              <a:rPr lang="zh-CN" altLang="en-US" dirty="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5981700" y="2418846"/>
            <a:ext cx="6067424" cy="352475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优势</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边缘计算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通过在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上运行的业务逻辑</a:t>
            </a:r>
            <a:r>
              <a:rPr lang="zh-CN" altLang="en-US" sz="1600" dirty="0" smtClean="0">
                <a:solidFill>
                  <a:schemeClr val="bg1"/>
                </a:solidFill>
                <a:latin typeface="黑体" panose="02010609060101010101" pitchFamily="49" charset="-122"/>
                <a:ea typeface="黑体" panose="02010609060101010101" pitchFamily="49" charset="-122"/>
              </a:rPr>
              <a:t>，可以保护更大数量的数据，并可以在数据产生的地方进行处理。</a:t>
            </a:r>
            <a:r>
              <a:rPr lang="zh-CN" altLang="en-US" sz="1600" dirty="0">
                <a:solidFill>
                  <a:schemeClr val="bg1"/>
                </a:solidFill>
                <a:latin typeface="黑体" panose="02010609060101010101" pitchFamily="49" charset="-122"/>
                <a:ea typeface="黑体" panose="02010609060101010101" pitchFamily="49" charset="-122"/>
              </a:rPr>
              <a:t>这减少了网络带宽需求以及边缘和云之间的消耗</a:t>
            </a:r>
            <a:r>
              <a:rPr lang="zh-CN" altLang="en-US" sz="1600" dirty="0" smtClean="0">
                <a:solidFill>
                  <a:schemeClr val="bg1"/>
                </a:solidFill>
                <a:latin typeface="黑体" panose="02010609060101010101" pitchFamily="49" charset="-122"/>
                <a:ea typeface="黑体" panose="02010609060101010101" pitchFamily="49" charset="-122"/>
              </a:rPr>
              <a:t>。提高</a:t>
            </a:r>
            <a:r>
              <a:rPr lang="zh-CN" altLang="en-US" sz="1600" dirty="0">
                <a:solidFill>
                  <a:schemeClr val="bg1"/>
                </a:solidFill>
                <a:latin typeface="黑体" panose="02010609060101010101" pitchFamily="49" charset="-122"/>
                <a:ea typeface="黑体" panose="02010609060101010101" pitchFamily="49" charset="-122"/>
              </a:rPr>
              <a:t>响应速度，降低成本并保护客户的数据</a:t>
            </a:r>
            <a:r>
              <a:rPr lang="zh-CN" altLang="en-US" sz="1600" dirty="0" smtClean="0">
                <a:solidFill>
                  <a:schemeClr val="bg1"/>
                </a:solidFill>
                <a:latin typeface="黑体" panose="02010609060101010101" pitchFamily="49" charset="-122"/>
                <a:ea typeface="黑体" panose="02010609060101010101" pitchFamily="49" charset="-122"/>
              </a:rPr>
              <a:t>隐私；</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开发人员可以编写基于常规</a:t>
            </a:r>
            <a:r>
              <a:rPr lang="en-US" altLang="zh-CN" sz="1600" dirty="0">
                <a:solidFill>
                  <a:schemeClr val="bg1"/>
                </a:solidFill>
                <a:latin typeface="黑体" panose="02010609060101010101" pitchFamily="49" charset="-122"/>
                <a:ea typeface="黑体" panose="02010609060101010101" pitchFamily="49" charset="-122"/>
              </a:rPr>
              <a:t>http</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mqtt</a:t>
            </a:r>
            <a:r>
              <a:rPr lang="zh-CN" altLang="en-US" sz="1600" dirty="0">
                <a:solidFill>
                  <a:schemeClr val="bg1"/>
                </a:solidFill>
                <a:latin typeface="黑体" panose="02010609060101010101" pitchFamily="49" charset="-122"/>
                <a:ea typeface="黑体" panose="02010609060101010101" pitchFamily="49" charset="-122"/>
              </a:rPr>
              <a:t>的应用程序，对其进行容器化，然后在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Cloud</a:t>
            </a:r>
            <a:r>
              <a:rPr lang="zh-CN" altLang="en-US" sz="1600" dirty="0">
                <a:solidFill>
                  <a:schemeClr val="bg1"/>
                </a:solidFill>
                <a:latin typeface="黑体" panose="02010609060101010101" pitchFamily="49" charset="-122"/>
                <a:ea typeface="黑体" panose="02010609060101010101" pitchFamily="49" charset="-122"/>
              </a:rPr>
              <a:t>中的任何位置运行它们中的更合适的一</a:t>
            </a:r>
            <a:r>
              <a:rPr lang="zh-CN" altLang="en-US" sz="1600" dirty="0" smtClean="0">
                <a:solidFill>
                  <a:schemeClr val="bg1"/>
                </a:solidFill>
                <a:latin typeface="黑体" panose="02010609060101010101" pitchFamily="49" charset="-122"/>
                <a:ea typeface="黑体" panose="02010609060101010101" pitchFamily="49" charset="-122"/>
              </a:rPr>
              <a:t>个；</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Kubernetes</a:t>
            </a:r>
            <a:r>
              <a:rPr lang="zh-CN" altLang="en-US" sz="1600" dirty="0">
                <a:solidFill>
                  <a:srgbClr val="2A7C60"/>
                </a:solidFill>
                <a:latin typeface="黑体" panose="02010609060101010101" pitchFamily="49" charset="-122"/>
                <a:ea typeface="黑体" panose="02010609060101010101" pitchFamily="49" charset="-122"/>
              </a:rPr>
              <a:t>原生支持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借助</a:t>
            </a:r>
            <a:r>
              <a:rPr lang="en-US" altLang="zh-CN" sz="1600" dirty="0">
                <a:solidFill>
                  <a:schemeClr val="bg1"/>
                </a:solidFill>
                <a:latin typeface="黑体" panose="02010609060101010101" pitchFamily="49" charset="-122"/>
                <a:ea typeface="黑体" panose="02010609060101010101" pitchFamily="49" charset="-122"/>
              </a:rPr>
              <a:t>KubeEdge</a:t>
            </a:r>
            <a:r>
              <a:rPr lang="zh-CN" altLang="en-US" sz="1600" dirty="0">
                <a:solidFill>
                  <a:schemeClr val="bg1"/>
                </a:solidFill>
                <a:latin typeface="黑体" panose="02010609060101010101" pitchFamily="49" charset="-122"/>
                <a:ea typeface="黑体" panose="02010609060101010101" pitchFamily="49" charset="-122"/>
              </a:rPr>
              <a:t>，用户可以在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节点上编排应用，管理设备并监视应用和设备状态，就像云中的传统</a:t>
            </a:r>
            <a:r>
              <a:rPr lang="en-US" altLang="zh-CN" sz="1600" dirty="0">
                <a:solidFill>
                  <a:schemeClr val="bg1"/>
                </a:solidFill>
                <a:latin typeface="黑体" panose="02010609060101010101" pitchFamily="49" charset="-122"/>
                <a:ea typeface="黑体" panose="02010609060101010101" pitchFamily="49" charset="-122"/>
              </a:rPr>
              <a:t>Kubernetes</a:t>
            </a:r>
            <a:r>
              <a:rPr lang="zh-CN" altLang="en-US" sz="1600" dirty="0">
                <a:solidFill>
                  <a:schemeClr val="bg1"/>
                </a:solidFill>
                <a:latin typeface="黑体" panose="02010609060101010101" pitchFamily="49" charset="-122"/>
                <a:ea typeface="黑体" panose="02010609060101010101" pitchFamily="49" charset="-122"/>
              </a:rPr>
              <a:t>集群</a:t>
            </a:r>
            <a:r>
              <a:rPr lang="zh-CN" altLang="en-US" sz="1600" dirty="0" smtClean="0">
                <a:solidFill>
                  <a:schemeClr val="bg1"/>
                </a:solidFill>
                <a:latin typeface="黑体" panose="02010609060101010101" pitchFamily="49" charset="-122"/>
                <a:ea typeface="黑体" panose="02010609060101010101" pitchFamily="49" charset="-122"/>
              </a:rPr>
              <a:t>一样；</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丰富</a:t>
            </a:r>
            <a:r>
              <a:rPr lang="zh-CN" altLang="en-US" sz="1600" dirty="0" smtClean="0">
                <a:solidFill>
                  <a:srgbClr val="2A7C60"/>
                </a:solidFill>
                <a:latin typeface="黑体" panose="02010609060101010101" pitchFamily="49" charset="-122"/>
                <a:ea typeface="黑体" panose="02010609060101010101" pitchFamily="49" charset="-122"/>
              </a:rPr>
              <a:t>的</a:t>
            </a:r>
            <a:r>
              <a:rPr lang="zh-CN" altLang="en-US" sz="1600" dirty="0">
                <a:solidFill>
                  <a:srgbClr val="2A7C60"/>
                </a:solidFill>
                <a:latin typeface="黑体" panose="02010609060101010101" pitchFamily="49" charset="-122"/>
                <a:ea typeface="黑体" panose="02010609060101010101" pitchFamily="49" charset="-122"/>
              </a:rPr>
              <a:t>应用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可以轻松地将现有的复杂</a:t>
            </a:r>
            <a:r>
              <a:rPr lang="zh-CN" altLang="en-US" sz="1600" dirty="0" smtClean="0">
                <a:solidFill>
                  <a:schemeClr val="bg1"/>
                </a:solidFill>
                <a:latin typeface="黑体" panose="02010609060101010101" pitchFamily="49" charset="-122"/>
                <a:ea typeface="黑体" panose="02010609060101010101" pitchFamily="49" charset="-122"/>
              </a:rPr>
              <a:t>机器学习、图像识别、事件</a:t>
            </a:r>
            <a:r>
              <a:rPr lang="zh-CN" altLang="en-US" sz="1600" dirty="0">
                <a:solidFill>
                  <a:schemeClr val="bg1"/>
                </a:solidFill>
                <a:latin typeface="黑体" panose="02010609060101010101" pitchFamily="49" charset="-122"/>
                <a:ea typeface="黑体" panose="02010609060101010101" pitchFamily="49" charset="-122"/>
              </a:rPr>
              <a:t>处理和其他高级</a:t>
            </a:r>
            <a:r>
              <a:rPr lang="zh-CN" altLang="en-US" sz="1600" dirty="0" smtClean="0">
                <a:solidFill>
                  <a:schemeClr val="bg1"/>
                </a:solidFill>
                <a:latin typeface="黑体" panose="02010609060101010101" pitchFamily="49" charset="-122"/>
                <a:ea typeface="黑体" panose="02010609060101010101" pitchFamily="49" charset="-122"/>
              </a:rPr>
              <a:t>应用程序部署</a:t>
            </a:r>
            <a:r>
              <a:rPr lang="zh-CN" altLang="en-US" sz="1600" dirty="0">
                <a:solidFill>
                  <a:schemeClr val="bg1"/>
                </a:solidFill>
                <a:latin typeface="黑体" panose="02010609060101010101" pitchFamily="49" charset="-122"/>
                <a:ea typeface="黑体" panose="02010609060101010101" pitchFamily="49" charset="-122"/>
              </a:rPr>
              <a:t>到</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840016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29</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smtClean="0">
                <a:solidFill>
                  <a:schemeClr val="bg1"/>
                </a:solidFill>
                <a:latin typeface="黑体" panose="02010609060101010101" pitchFamily="49" charset="-122"/>
                <a:ea typeface="黑体" panose="02010609060101010101" pitchFamily="49" charset="-122"/>
              </a:rPr>
              <a:t>边缘端</a:t>
            </a:r>
            <a:r>
              <a:rPr lang="en-US" altLang="zh-CN" b="1" i="1" dirty="0" smtClean="0">
                <a:solidFill>
                  <a:schemeClr val="bg1"/>
                </a:solidFill>
                <a:latin typeface="黑体" panose="02010609060101010101" pitchFamily="49" charset="-122"/>
                <a:ea typeface="黑体" panose="02010609060101010101" pitchFamily="49" charset="-122"/>
              </a:rPr>
              <a:t>(edge core)</a:t>
            </a:r>
            <a:r>
              <a:rPr lang="zh-CN" altLang="en-US" b="1" dirty="0" smtClean="0">
                <a:solidFill>
                  <a:schemeClr val="bg1"/>
                </a:solidFill>
                <a:latin typeface="黑体" panose="02010609060101010101" pitchFamily="49" charset="-122"/>
                <a:ea typeface="黑体" panose="02010609060101010101" pitchFamily="49" charset="-122"/>
              </a:rPr>
              <a:t>：</a:t>
            </a:r>
            <a:endParaRPr lang="zh-CN" altLang="en-US" b="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Edged</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运行在边缘上</a:t>
            </a:r>
            <a:r>
              <a:rPr lang="en-US" altLang="zh-CN" sz="1600" dirty="0" smtClean="0">
                <a:solidFill>
                  <a:schemeClr val="bg1"/>
                </a:solidFill>
                <a:latin typeface="黑体" panose="02010609060101010101" pitchFamily="49" charset="-122"/>
                <a:ea typeface="黑体" panose="02010609060101010101" pitchFamily="49" charset="-122"/>
              </a:rPr>
              <a:t>K8s</a:t>
            </a:r>
            <a:r>
              <a:rPr lang="zh-CN" altLang="en-US" sz="1600" dirty="0" smtClean="0">
                <a:solidFill>
                  <a:schemeClr val="bg1"/>
                </a:solidFill>
                <a:latin typeface="黑体" panose="02010609060101010101" pitchFamily="49" charset="-122"/>
                <a:ea typeface="黑体" panose="02010609060101010101" pitchFamily="49" charset="-122"/>
              </a:rPr>
              <a:t>代理</a:t>
            </a:r>
            <a:r>
              <a:rPr lang="zh-CN" altLang="en-US" sz="1600" dirty="0">
                <a:solidFill>
                  <a:schemeClr val="bg1"/>
                </a:solidFill>
                <a:latin typeface="黑体" panose="02010609060101010101" pitchFamily="49" charset="-122"/>
                <a:ea typeface="黑体" panose="02010609060101010101" pitchFamily="49" charset="-122"/>
              </a:rPr>
              <a:t>，可以帮助用户在边缘节点上部署</a:t>
            </a:r>
            <a:r>
              <a:rPr lang="zh-CN" altLang="en-US" sz="1600" dirty="0" smtClean="0">
                <a:solidFill>
                  <a:schemeClr val="bg1"/>
                </a:solidFill>
                <a:latin typeface="黑体" panose="02010609060101010101" pitchFamily="49" charset="-122"/>
                <a:ea typeface="黑体" panose="02010609060101010101" pitchFamily="49" charset="-122"/>
              </a:rPr>
              <a:t>容器应用，用户可以在云端使用</a:t>
            </a:r>
            <a:r>
              <a:rPr lang="en-US" altLang="zh-CN" sz="1600" dirty="0" smtClean="0">
                <a:solidFill>
                  <a:schemeClr val="bg1"/>
                </a:solidFill>
                <a:latin typeface="黑体" panose="02010609060101010101" pitchFamily="49" charset="-122"/>
                <a:ea typeface="黑体" panose="02010609060101010101" pitchFamily="49" charset="-122"/>
              </a:rPr>
              <a:t>kubectl</a:t>
            </a:r>
            <a:r>
              <a:rPr lang="zh-CN" altLang="en-US" sz="1600" dirty="0" smtClean="0">
                <a:solidFill>
                  <a:schemeClr val="bg1"/>
                </a:solidFill>
                <a:latin typeface="黑体" panose="02010609060101010101" pitchFamily="49" charset="-122"/>
                <a:ea typeface="黑体" panose="02010609060101010101" pitchFamily="49" charset="-122"/>
              </a:rPr>
              <a:t>工具启动容器应用，这节省了很多部署、升级精力；</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EdgeHub</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的客户端，负责和云端通信；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EventBus</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一个</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客户端，负责与</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服务器交互，为其他组件提供了发布和订阅功能；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DeviceTwin</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负责</a:t>
            </a:r>
            <a:r>
              <a:rPr lang="zh-CN" altLang="en-US" sz="1600" dirty="0">
                <a:solidFill>
                  <a:schemeClr val="bg1"/>
                </a:solidFill>
                <a:latin typeface="黑体" panose="02010609060101010101" pitchFamily="49" charset="-122"/>
                <a:ea typeface="黑体" panose="02010609060101010101" pitchFamily="49" charset="-122"/>
              </a:rPr>
              <a:t>存储设备</a:t>
            </a:r>
            <a:r>
              <a:rPr lang="zh-CN" altLang="en-US" sz="1600" dirty="0" smtClean="0">
                <a:solidFill>
                  <a:schemeClr val="bg1"/>
                </a:solidFill>
                <a:latin typeface="黑体" panose="02010609060101010101" pitchFamily="49" charset="-122"/>
                <a:ea typeface="黑体" panose="02010609060101010101" pitchFamily="49" charset="-122"/>
              </a:rPr>
              <a:t>状态，在</a:t>
            </a:r>
            <a:r>
              <a:rPr lang="zh-CN" altLang="en-US" sz="1600" dirty="0">
                <a:solidFill>
                  <a:schemeClr val="bg1"/>
                </a:solidFill>
                <a:latin typeface="黑体" panose="02010609060101010101" pitchFamily="49" charset="-122"/>
                <a:ea typeface="黑体" panose="02010609060101010101" pitchFamily="49" charset="-122"/>
              </a:rPr>
              <a:t>边缘和云之间同步</a:t>
            </a:r>
            <a:r>
              <a:rPr lang="zh-CN" altLang="en-US" sz="1600" dirty="0" smtClean="0">
                <a:solidFill>
                  <a:schemeClr val="bg1"/>
                </a:solidFill>
                <a:latin typeface="黑体" panose="02010609060101010101" pitchFamily="49" charset="-122"/>
                <a:ea typeface="黑体" panose="02010609060101010101" pitchFamily="49" charset="-122"/>
              </a:rPr>
              <a:t>设备状态及孪生信息</a:t>
            </a:r>
            <a:r>
              <a:rPr lang="zh-CN" altLang="en-US" sz="1600" dirty="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MetaManager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Edged</a:t>
            </a:r>
            <a:r>
              <a:rPr lang="zh-CN" altLang="en-US" sz="1600" dirty="0" smtClean="0">
                <a:solidFill>
                  <a:schemeClr val="bg1"/>
                </a:solidFill>
                <a:latin typeface="黑体" panose="02010609060101010101" pitchFamily="49" charset="-122"/>
                <a:ea typeface="黑体" panose="02010609060101010101" pitchFamily="49" charset="-122"/>
              </a:rPr>
              <a:t>和</a:t>
            </a:r>
            <a:r>
              <a:rPr lang="en-US" altLang="zh-CN" sz="1600" dirty="0" smtClean="0">
                <a:solidFill>
                  <a:schemeClr val="bg1"/>
                </a:solidFill>
                <a:latin typeface="黑体" panose="02010609060101010101" pitchFamily="49" charset="-122"/>
                <a:ea typeface="黑体" panose="02010609060101010101" pitchFamily="49" charset="-122"/>
              </a:rPr>
              <a:t>EdgeHub</a:t>
            </a:r>
            <a:r>
              <a:rPr lang="zh-CN" altLang="en-US" sz="1600" dirty="0">
                <a:solidFill>
                  <a:schemeClr val="bg1"/>
                </a:solidFill>
                <a:latin typeface="黑体" panose="02010609060101010101" pitchFamily="49" charset="-122"/>
                <a:ea typeface="黑体" panose="02010609060101010101" pitchFamily="49" charset="-122"/>
              </a:rPr>
              <a:t>之间的消息</a:t>
            </a:r>
            <a:r>
              <a:rPr lang="zh-CN" altLang="en-US" sz="1600" dirty="0" smtClean="0">
                <a:solidFill>
                  <a:schemeClr val="bg1"/>
                </a:solidFill>
                <a:latin typeface="黑体" panose="02010609060101010101" pitchFamily="49" charset="-122"/>
                <a:ea typeface="黑体" panose="02010609060101010101" pitchFamily="49" charset="-122"/>
              </a:rPr>
              <a:t>处理器</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还</a:t>
            </a:r>
            <a:r>
              <a:rPr lang="zh-CN" altLang="en-US" sz="1600" dirty="0">
                <a:solidFill>
                  <a:schemeClr val="bg1"/>
                </a:solidFill>
                <a:latin typeface="黑体" panose="02010609060101010101" pitchFamily="49" charset="-122"/>
                <a:ea typeface="黑体" panose="02010609060101010101" pitchFamily="49" charset="-122"/>
              </a:rPr>
              <a:t>负责将元数据存储到轻量级</a:t>
            </a:r>
            <a:r>
              <a:rPr lang="zh-CN" altLang="en-US" sz="1600" dirty="0" smtClean="0">
                <a:solidFill>
                  <a:schemeClr val="bg1"/>
                </a:solidFill>
                <a:latin typeface="黑体" panose="02010609060101010101" pitchFamily="49" charset="-122"/>
                <a:ea typeface="黑体" panose="02010609060101010101" pitchFamily="49" charset="-122"/>
              </a:rPr>
              <a:t>数据库</a:t>
            </a:r>
            <a:r>
              <a:rPr lang="en-US" altLang="zh-CN" sz="1600" dirty="0" smtClean="0">
                <a:solidFill>
                  <a:schemeClr val="bg1"/>
                </a:solidFill>
                <a:latin typeface="黑体" panose="02010609060101010101" pitchFamily="49" charset="-122"/>
                <a:ea typeface="黑体" panose="02010609060101010101" pitchFamily="49" charset="-122"/>
              </a:rPr>
              <a:t>(SQLite)</a:t>
            </a:r>
            <a:r>
              <a:rPr lang="zh-CN" altLang="en-US" sz="1600" dirty="0" smtClean="0">
                <a:solidFill>
                  <a:schemeClr val="bg1"/>
                </a:solidFill>
                <a:latin typeface="黑体" panose="02010609060101010101" pitchFamily="49" charset="-122"/>
                <a:ea typeface="黑体" panose="02010609060101010101" pitchFamily="49" charset="-122"/>
              </a:rPr>
              <a:t>或</a:t>
            </a:r>
            <a:r>
              <a:rPr lang="zh-CN" altLang="en-US" sz="1600" dirty="0">
                <a:solidFill>
                  <a:schemeClr val="bg1"/>
                </a:solidFill>
                <a:latin typeface="黑体" panose="02010609060101010101" pitchFamily="49" charset="-122"/>
                <a:ea typeface="黑体" panose="02010609060101010101" pitchFamily="49" charset="-122"/>
              </a:rPr>
              <a:t>从中检索</a:t>
            </a:r>
            <a:r>
              <a:rPr lang="zh-CN" altLang="en-US" sz="1600" dirty="0" smtClean="0">
                <a:solidFill>
                  <a:schemeClr val="bg1"/>
                </a:solidFill>
                <a:latin typeface="黑体" panose="02010609060101010101" pitchFamily="49" charset="-122"/>
                <a:ea typeface="黑体" panose="02010609060101010101" pitchFamily="49" charset="-122"/>
              </a:rPr>
              <a:t>元数据；</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Mapper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用于连接和控制设备，负责协议转换。</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smtClean="0">
              <a:solidFill>
                <a:schemeClr val="bg1"/>
              </a:solidFill>
              <a:latin typeface="黑体" panose="02010609060101010101" pitchFamily="49" charset="-122"/>
              <a:ea typeface="黑体" panose="02010609060101010101" pitchFamily="49" charset="-122"/>
            </a:endParaRPr>
          </a:p>
          <a:p>
            <a:r>
              <a:rPr lang="zh-CN" altLang="en-US" b="1" i="1" dirty="0" smtClean="0">
                <a:solidFill>
                  <a:schemeClr val="bg1"/>
                </a:solidFill>
                <a:latin typeface="黑体" panose="02010609060101010101" pitchFamily="49" charset="-122"/>
                <a:ea typeface="黑体" panose="02010609060101010101" pitchFamily="49" charset="-122"/>
              </a:rPr>
              <a:t>云端</a:t>
            </a:r>
            <a:r>
              <a:rPr lang="en-US" altLang="zh-CN" b="1" i="1" dirty="0" smtClean="0">
                <a:solidFill>
                  <a:schemeClr val="bg1"/>
                </a:solidFill>
                <a:latin typeface="黑体" panose="02010609060101010101" pitchFamily="49" charset="-122"/>
                <a:ea typeface="黑体" panose="02010609060101010101" pitchFamily="49" charset="-122"/>
              </a:rPr>
              <a:t>(cloud core)</a:t>
            </a:r>
            <a:r>
              <a:rPr lang="zh-CN" altLang="en-US" b="1" i="1" dirty="0" smtClean="0">
                <a:solidFill>
                  <a:schemeClr val="bg1"/>
                </a:solidFill>
                <a:latin typeface="黑体" panose="02010609060101010101" pitchFamily="49" charset="-122"/>
                <a:ea typeface="黑体" panose="02010609060101010101" pitchFamily="49" charset="-122"/>
              </a:rPr>
              <a:t>：</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CloudHub</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的服务端，负责和边缘通信；</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EdgeController</a:t>
            </a:r>
            <a:r>
              <a:rPr lang="en-US" altLang="zh-CN" sz="1600" dirty="0" smtClean="0">
                <a:solidFill>
                  <a:schemeClr val="bg1"/>
                </a:solidFill>
                <a:latin typeface="黑体" panose="02010609060101010101" pitchFamily="49" charset="-122"/>
                <a:ea typeface="黑体" panose="02010609060101010101" pitchFamily="49" charset="-122"/>
              </a:rPr>
              <a:t>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Kubernetes API</a:t>
            </a:r>
            <a:r>
              <a:rPr lang="zh-CN" altLang="en-US" sz="1600" dirty="0" smtClean="0">
                <a:solidFill>
                  <a:schemeClr val="bg1"/>
                </a:solidFill>
                <a:latin typeface="黑体" panose="02010609060101010101" pitchFamily="49" charset="-122"/>
                <a:ea typeface="黑体" panose="02010609060101010101" pitchFamily="49" charset="-122"/>
              </a:rPr>
              <a:t>服务和</a:t>
            </a:r>
            <a:r>
              <a:rPr lang="en-US" altLang="zh-CN" sz="1600" dirty="0" smtClean="0">
                <a:solidFill>
                  <a:schemeClr val="bg1"/>
                </a:solidFill>
                <a:latin typeface="黑体" panose="02010609060101010101" pitchFamily="49" charset="-122"/>
                <a:ea typeface="黑体" panose="02010609060101010101" pitchFamily="49" charset="-122"/>
              </a:rPr>
              <a:t>edge core</a:t>
            </a:r>
            <a:r>
              <a:rPr lang="zh-CN" altLang="en-US" sz="1600" dirty="0" smtClean="0">
                <a:solidFill>
                  <a:schemeClr val="bg1"/>
                </a:solidFill>
                <a:latin typeface="黑体" panose="02010609060101010101" pitchFamily="49" charset="-122"/>
                <a:ea typeface="黑体" panose="02010609060101010101" pitchFamily="49" charset="-122"/>
              </a:rPr>
              <a:t>桥梁；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DeviceController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负责设备的管理。</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6185578" y="1235074"/>
            <a:ext cx="5774397" cy="4772025"/>
          </a:xfrm>
          <a:prstGeom prst="rect">
            <a:avLst/>
          </a:prstGeom>
        </p:spPr>
      </p:pic>
      <p:pic>
        <p:nvPicPr>
          <p:cNvPr id="7" name="图片 6"/>
          <p:cNvPicPr>
            <a:picLocks noChangeAspect="1"/>
          </p:cNvPicPr>
          <p:nvPr/>
        </p:nvPicPr>
        <p:blipFill>
          <a:blip r:embed="rId3"/>
          <a:stretch>
            <a:fillRect/>
          </a:stretch>
        </p:blipFill>
        <p:spPr>
          <a:xfrm>
            <a:off x="6203621" y="1235074"/>
            <a:ext cx="451143" cy="402371"/>
          </a:xfrm>
          <a:prstGeom prst="rect">
            <a:avLst/>
          </a:prstGeom>
        </p:spPr>
      </p:pic>
    </p:spTree>
    <p:extLst>
      <p:ext uri="{BB962C8B-B14F-4D97-AF65-F5344CB8AC3E}">
        <p14:creationId xmlns:p14="http://schemas.microsoft.com/office/powerpoint/2010/main" val="34926309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1</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7465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30</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endParaRPr lang="zh-CN" altLang="en-US" dirty="0">
              <a:latin typeface="黑体" panose="02010609060101010101" pitchFamily="49" charset="-122"/>
              <a:ea typeface="黑体" panose="02010609060101010101" pitchFamily="49" charset="-122"/>
            </a:endParaRP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endParaRPr lang="zh-CN" altLang="en-US" sz="1400" dirty="0">
                  <a:latin typeface="黑体" panose="02010609060101010101" pitchFamily="49" charset="-122"/>
                  <a:ea typeface="黑体" panose="02010609060101010101" pitchFamily="49" charset="-122"/>
                </a:endParaRP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11396902" cy="307777"/>
          </a:xfrm>
          <a:prstGeom prst="rect">
            <a:avLst/>
          </a:prstGeom>
          <a:noFill/>
        </p:spPr>
        <p:txBody>
          <a:bodyPr wrap="none" rtlCol="0">
            <a:spAutoFit/>
          </a:bodyPr>
          <a:lstStyle/>
          <a:p>
            <a:r>
              <a:rPr lang="zh-CN" altLang="en-US" sz="1400" i="1" dirty="0" smtClean="0">
                <a:solidFill>
                  <a:schemeClr val="bg1"/>
                </a:solidFill>
              </a:rPr>
              <a:t>*需要特别说明的是，需要配合华为云智能边缘平台</a:t>
            </a:r>
            <a:r>
              <a:rPr lang="en-US" altLang="zh-CN" sz="1400" i="1" dirty="0" smtClean="0">
                <a:solidFill>
                  <a:schemeClr val="bg1"/>
                </a:solidFill>
              </a:rPr>
              <a:t>IEF</a:t>
            </a:r>
            <a:r>
              <a:rPr lang="zh-CN" altLang="en-US" sz="1400" i="1" dirty="0">
                <a:solidFill>
                  <a:schemeClr val="bg1"/>
                </a:solidFill>
              </a:rPr>
              <a:t>才可以</a:t>
            </a:r>
            <a:r>
              <a:rPr lang="zh-CN" altLang="en-US" sz="1400" i="1" dirty="0" smtClean="0">
                <a:solidFill>
                  <a:schemeClr val="bg1"/>
                </a:solidFill>
              </a:rPr>
              <a:t>将流计算、数据分析、</a:t>
            </a:r>
            <a:r>
              <a:rPr lang="en-US" altLang="zh-CN" sz="1400" i="1" dirty="0" smtClean="0">
                <a:solidFill>
                  <a:schemeClr val="bg1"/>
                </a:solidFill>
              </a:rPr>
              <a:t>AI</a:t>
            </a:r>
            <a:r>
              <a:rPr lang="zh-CN" altLang="en-US" sz="1400" i="1" dirty="0" smtClean="0">
                <a:solidFill>
                  <a:schemeClr val="bg1"/>
                </a:solidFill>
              </a:rPr>
              <a:t>推理等容器应用下发到边缘，</a:t>
            </a:r>
            <a:r>
              <a:rPr lang="en-US" altLang="zh-CN" sz="1400" i="1" dirty="0" smtClean="0">
                <a:solidFill>
                  <a:schemeClr val="bg1"/>
                </a:solidFill>
              </a:rPr>
              <a:t>KubeEdge</a:t>
            </a:r>
            <a:r>
              <a:rPr lang="zh-CN" altLang="en-US" sz="1400" i="1" dirty="0" smtClean="0">
                <a:solidFill>
                  <a:schemeClr val="bg1"/>
                </a:solidFill>
              </a:rPr>
              <a:t>本身是不具备的。</a:t>
            </a:r>
            <a:endParaRPr lang="zh-CN" altLang="en-US" sz="1400" i="1" dirty="0">
              <a:solidFill>
                <a:schemeClr val="bg1"/>
              </a:solidFill>
            </a:endParaRPr>
          </a:p>
        </p:txBody>
      </p:sp>
    </p:spTree>
    <p:extLst>
      <p:ext uri="{BB962C8B-B14F-4D97-AF65-F5344CB8AC3E}">
        <p14:creationId xmlns:p14="http://schemas.microsoft.com/office/powerpoint/2010/main" val="12855056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607616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32</a:t>
            </a:fld>
            <a:endParaRPr lang="zh-CN" altLang="en-US"/>
          </a:p>
        </p:txBody>
      </p:sp>
      <p:sp>
        <p:nvSpPr>
          <p:cNvPr id="5" name="文本框 4"/>
          <p:cNvSpPr txBox="1"/>
          <p:nvPr/>
        </p:nvSpPr>
        <p:spPr>
          <a:xfrm>
            <a:off x="505689" y="270738"/>
            <a:ext cx="660423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a:t>
            </a:r>
            <a:r>
              <a:rPr lang="en-US" altLang="zh-CN" sz="2400" dirty="0" smtClean="0">
                <a:solidFill>
                  <a:srgbClr val="2EBA7C"/>
                </a:solidFill>
                <a:latin typeface="黑体" panose="02010609060101010101" pitchFamily="49" charset="-122"/>
                <a:ea typeface="黑体" panose="02010609060101010101" pitchFamily="49" charset="-122"/>
              </a:rPr>
              <a:t>Foundry</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68412" y="938687"/>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EdgeX </a:t>
            </a:r>
            <a:r>
              <a:rPr lang="en-US" altLang="zh-CN" dirty="0" smtClean="0">
                <a:solidFill>
                  <a:schemeClr val="bg1"/>
                </a:solidFill>
                <a:latin typeface="黑体" panose="02010609060101010101" pitchFamily="49" charset="-122"/>
                <a:ea typeface="黑体" panose="02010609060101010101" pitchFamily="49" charset="-122"/>
              </a:rPr>
              <a:t>Foundry</a:t>
            </a:r>
            <a:r>
              <a:rPr lang="zh-CN" altLang="en-US" dirty="0" smtClean="0">
                <a:solidFill>
                  <a:schemeClr val="bg1"/>
                </a:solidFill>
                <a:latin typeface="黑体" panose="02010609060101010101" pitchFamily="49" charset="-122"/>
                <a:ea typeface="黑体" panose="02010609060101010101" pitchFamily="49" charset="-122"/>
              </a:rPr>
              <a:t>成立于</a:t>
            </a:r>
            <a:r>
              <a:rPr lang="en-US" altLang="zh-CN" dirty="0" smtClean="0">
                <a:solidFill>
                  <a:schemeClr val="bg1"/>
                </a:solidFill>
                <a:latin typeface="黑体" panose="02010609060101010101" pitchFamily="49" charset="-122"/>
                <a:ea typeface="黑体" panose="02010609060101010101" pitchFamily="49" charset="-122"/>
              </a:rPr>
              <a:t>2017</a:t>
            </a:r>
            <a:r>
              <a:rPr lang="zh-CN" altLang="en-US" dirty="0" smtClean="0">
                <a:solidFill>
                  <a:schemeClr val="bg1"/>
                </a:solidFill>
                <a:latin typeface="黑体" panose="02010609060101010101" pitchFamily="49" charset="-122"/>
                <a:ea typeface="黑体" panose="02010609060101010101" pitchFamily="49" charset="-122"/>
              </a:rPr>
              <a:t>年，是</a:t>
            </a:r>
            <a:r>
              <a:rPr lang="zh-CN" altLang="en-US" dirty="0">
                <a:solidFill>
                  <a:schemeClr val="bg1"/>
                </a:solidFill>
                <a:latin typeface="黑体" panose="02010609060101010101" pitchFamily="49" charset="-122"/>
                <a:ea typeface="黑体" panose="02010609060101010101" pitchFamily="49" charset="-122"/>
              </a:rPr>
              <a:t>一</a:t>
            </a:r>
            <a:r>
              <a:rPr lang="zh-CN" altLang="en-US" dirty="0" smtClean="0">
                <a:solidFill>
                  <a:schemeClr val="bg1"/>
                </a:solidFill>
                <a:latin typeface="黑体" panose="02010609060101010101" pitchFamily="49" charset="-122"/>
                <a:ea typeface="黑体" panose="02010609060101010101" pitchFamily="49" charset="-122"/>
              </a:rPr>
              <a:t>个供应商中立、灵活的、互操作的边缘软件平台，</a:t>
            </a:r>
            <a:r>
              <a:rPr lang="zh-CN" altLang="en-US" dirty="0">
                <a:solidFill>
                  <a:schemeClr val="bg1"/>
                </a:solidFill>
                <a:latin typeface="黑体" panose="02010609060101010101" pitchFamily="49" charset="-122"/>
                <a:ea typeface="黑体" panose="02010609060101010101" pitchFamily="49" charset="-122"/>
              </a:rPr>
              <a:t>由</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a:t>
            </a:r>
            <a:r>
              <a:rPr lang="zh-CN" altLang="en-US" dirty="0" smtClean="0">
                <a:solidFill>
                  <a:schemeClr val="bg1"/>
                </a:solidFill>
                <a:latin typeface="黑体" panose="02010609060101010101" pitchFamily="49" charset="-122"/>
                <a:ea typeface="黑体" panose="02010609060101010101" pitchFamily="49" charset="-122"/>
              </a:rPr>
              <a:t>主持。</a:t>
            </a:r>
            <a:r>
              <a:rPr lang="zh-CN" altLang="en-US" dirty="0">
                <a:solidFill>
                  <a:schemeClr val="bg1"/>
                </a:solidFill>
                <a:latin typeface="黑体" panose="02010609060101010101" pitchFamily="49" charset="-122"/>
                <a:ea typeface="黑体" panose="02010609060101010101" pitchFamily="49" charset="-122"/>
              </a:rPr>
              <a:t>该项目的核心是一个互操作性框架，该框架托管在完全与硬件和操作系统无关的参考软件平台中，以实现即插即用组件生态系统，从而</a:t>
            </a:r>
            <a:r>
              <a:rPr lang="zh-CN" altLang="en-US" dirty="0">
                <a:solidFill>
                  <a:schemeClr val="accent4"/>
                </a:solidFill>
                <a:latin typeface="黑体" panose="02010609060101010101" pitchFamily="49" charset="-122"/>
                <a:ea typeface="黑体" panose="02010609060101010101" pitchFamily="49" charset="-122"/>
              </a:rPr>
              <a:t>统一市场</a:t>
            </a:r>
            <a:r>
              <a:rPr lang="zh-CN" altLang="en-US" dirty="0">
                <a:solidFill>
                  <a:schemeClr val="bg1"/>
                </a:solidFill>
                <a:latin typeface="黑体" panose="02010609060101010101" pitchFamily="49" charset="-122"/>
                <a:ea typeface="黑体" panose="02010609060101010101" pitchFamily="49" charset="-122"/>
              </a:rPr>
              <a:t>并加速物联网解决方案的部署</a:t>
            </a:r>
            <a:r>
              <a:rPr lang="zh-CN" altLang="en-US" dirty="0" smtClean="0">
                <a:solidFill>
                  <a:schemeClr val="bg1"/>
                </a:solidFill>
                <a:latin typeface="黑体" panose="02010609060101010101" pitchFamily="49" charset="-122"/>
                <a:ea typeface="黑体" panose="02010609060101010101" pitchFamily="49" charset="-122"/>
              </a:rPr>
              <a:t>。简单来说，</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是一个</a:t>
            </a:r>
            <a:r>
              <a:rPr lang="en-US" altLang="zh-CN" dirty="0" smtClean="0">
                <a:solidFill>
                  <a:schemeClr val="bg1"/>
                </a:solidFill>
                <a:latin typeface="黑体" panose="02010609060101010101" pitchFamily="49" charset="-122"/>
                <a:ea typeface="黑体" panose="02010609060101010101" pitchFamily="49" charset="-122"/>
              </a:rPr>
              <a:t>Thing</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系统之间的边缘中间件。</a:t>
            </a:r>
            <a:endParaRPr lang="zh-CN" altLang="en-US"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190500" y="3554962"/>
            <a:ext cx="5381625" cy="28013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目标</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chemeClr val="bg1"/>
                </a:solidFill>
                <a:latin typeface="黑体" panose="02010609060101010101" pitchFamily="49" charset="-122"/>
                <a:ea typeface="黑体" panose="02010609060101010101" pitchFamily="49" charset="-122"/>
              </a:rPr>
              <a:t>构建</a:t>
            </a:r>
            <a:r>
              <a:rPr lang="zh-CN" altLang="en-US" sz="1600" dirty="0">
                <a:solidFill>
                  <a:schemeClr val="bg1"/>
                </a:solidFill>
                <a:latin typeface="黑体" panose="02010609060101010101" pitchFamily="49" charset="-122"/>
                <a:ea typeface="黑体" panose="02010609060101010101" pitchFamily="49" charset="-122"/>
              </a:rPr>
              <a:t>并推广</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作为统一物联网（</a:t>
            </a:r>
            <a:r>
              <a:rPr lang="en-US" altLang="zh-CN" sz="1600" dirty="0">
                <a:solidFill>
                  <a:schemeClr val="bg1"/>
                </a:solidFill>
                <a:latin typeface="黑体" panose="02010609060101010101" pitchFamily="49" charset="-122"/>
                <a:ea typeface="黑体" panose="02010609060101010101" pitchFamily="49" charset="-122"/>
              </a:rPr>
              <a:t>IoT</a:t>
            </a:r>
            <a:r>
              <a:rPr lang="zh-CN" altLang="en-US" sz="1600" dirty="0">
                <a:solidFill>
                  <a:schemeClr val="bg1"/>
                </a:solidFill>
                <a:latin typeface="黑体" panose="02010609060101010101" pitchFamily="49" charset="-122"/>
                <a:ea typeface="黑体" panose="02010609060101010101" pitchFamily="49" charset="-122"/>
              </a:rPr>
              <a:t>）边缘计算的通用开放</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启用并鼓励快速增长的物联网解决方案提供商社区围绕</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平台架构创建可互操作的即插即用组件</a:t>
            </a:r>
            <a:r>
              <a:rPr lang="zh-CN" altLang="en-US" sz="1600" dirty="0" smtClean="0">
                <a:solidFill>
                  <a:schemeClr val="bg1"/>
                </a:solidFill>
                <a:latin typeface="黑体" panose="02010609060101010101" pitchFamily="49" charset="-122"/>
                <a:ea typeface="黑体" panose="02010609060101010101" pitchFamily="49" charset="-122"/>
              </a:rPr>
              <a:t>生态系统；</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认证</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组件以确保互操作性和</a:t>
            </a:r>
            <a:r>
              <a:rPr lang="zh-CN" altLang="en-US" sz="1600" dirty="0" smtClean="0">
                <a:solidFill>
                  <a:schemeClr val="bg1"/>
                </a:solidFill>
                <a:latin typeface="黑体" panose="02010609060101010101" pitchFamily="49" charset="-122"/>
                <a:ea typeface="黑体" panose="02010609060101010101" pitchFamily="49" charset="-122"/>
              </a:rPr>
              <a:t>兼容性；</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提供工具以快速创建基于</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的物联网边缘解决方案，从而轻松适应不断变化的业务</a:t>
            </a:r>
            <a:r>
              <a:rPr lang="zh-CN" altLang="en-US" sz="1600" dirty="0" smtClean="0">
                <a:solidFill>
                  <a:schemeClr val="bg1"/>
                </a:solidFill>
                <a:latin typeface="黑体" panose="02010609060101010101" pitchFamily="49" charset="-122"/>
                <a:ea typeface="黑体" panose="02010609060101010101" pitchFamily="49" charset="-122"/>
              </a:rPr>
              <a:t>需求；</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与相关的开源项目，标准组和行业联盟协作，以确保整个物联网的一致性和互操作性</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5981700" y="3554962"/>
            <a:ext cx="6067424" cy="28013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特性</a:t>
            </a:r>
            <a:endParaRPr lang="zh-CN" altLang="en-US"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平台无关</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硬件</a:t>
            </a:r>
            <a:r>
              <a:rPr lang="en-US" altLang="zh-CN" sz="1600" dirty="0" smtClean="0">
                <a:solidFill>
                  <a:schemeClr val="bg1"/>
                </a:solidFill>
                <a:latin typeface="黑体" panose="02010609060101010101" pitchFamily="49" charset="-122"/>
                <a:ea typeface="黑体" panose="02010609060101010101" pitchFamily="49" charset="-122"/>
              </a:rPr>
              <a:t>(x86/ARM)</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OS(Win/Linux/</a:t>
            </a:r>
            <a:r>
              <a:rPr lang="en-US" altLang="zh-CN" sz="1600" dirty="0" err="1" smtClean="0">
                <a:solidFill>
                  <a:schemeClr val="bg1"/>
                </a:solidFill>
                <a:latin typeface="黑体" panose="02010609060101010101" pitchFamily="49" charset="-122"/>
                <a:ea typeface="黑体" panose="02010609060101010101" pitchFamily="49" charset="-122"/>
              </a:rPr>
              <a:t>MacOS</a:t>
            </a:r>
            <a:r>
              <a:rPr lang="en-US" altLang="zh-CN" sz="1600" dirty="0" smtClean="0">
                <a:solidFill>
                  <a:schemeClr val="bg1"/>
                </a:solidFill>
                <a:latin typeface="黑体" panose="02010609060101010101" pitchFamily="49" charset="-122"/>
                <a:ea typeface="黑体" panose="02010609060101010101" pitchFamily="49" charset="-122"/>
              </a:rPr>
              <a:t>/</a:t>
            </a:r>
            <a:r>
              <a:rPr lang="en-US" altLang="zh-CN" sz="1600" i="1" dirty="0" err="1" smtClean="0">
                <a:solidFill>
                  <a:schemeClr val="bg1"/>
                </a:solidFill>
                <a:latin typeface="黑体" panose="02010609060101010101" pitchFamily="49" charset="-122"/>
                <a:ea typeface="黑体" panose="02010609060101010101" pitchFamily="49" charset="-122"/>
              </a:rPr>
              <a:t>FreeRTOS</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、分布式</a:t>
            </a:r>
            <a:r>
              <a:rPr lang="zh-CN" altLang="en-US" sz="1600" dirty="0">
                <a:solidFill>
                  <a:schemeClr val="bg1"/>
                </a:solidFill>
                <a:latin typeface="黑体" panose="02010609060101010101" pitchFamily="49" charset="-122"/>
                <a:ea typeface="黑体" panose="02010609060101010101" pitchFamily="49" charset="-122"/>
              </a:rPr>
              <a:t>微</a:t>
            </a:r>
            <a:r>
              <a:rPr lang="zh-CN" altLang="en-US" sz="1600" dirty="0" smtClean="0">
                <a:solidFill>
                  <a:schemeClr val="bg1"/>
                </a:solidFill>
                <a:latin typeface="黑体" panose="02010609060101010101" pitchFamily="49" charset="-122"/>
                <a:ea typeface="黑体" panose="02010609060101010101" pitchFamily="49" charset="-122"/>
              </a:rPr>
              <a:t>服务、容器编排部署</a:t>
            </a:r>
            <a:r>
              <a:rPr lang="en-US" altLang="zh-CN" sz="1600" dirty="0" smtClean="0">
                <a:solidFill>
                  <a:schemeClr val="bg1"/>
                </a:solidFill>
                <a:latin typeface="黑体" panose="02010609060101010101" pitchFamily="49" charset="-122"/>
                <a:ea typeface="黑体" panose="02010609060101010101" pitchFamily="49" charset="-122"/>
              </a:rPr>
              <a:t>(Docker/K8s)</a:t>
            </a:r>
            <a:r>
              <a:rPr lang="zh-CN" altLang="en-US" sz="1600" dirty="0" smtClean="0">
                <a:solidFill>
                  <a:schemeClr val="bg1"/>
                </a:solidFill>
                <a:latin typeface="黑体" panose="02010609060101010101" pitchFamily="49" charset="-122"/>
                <a:ea typeface="黑体" panose="02010609060101010101" pitchFamily="49" charset="-122"/>
              </a:rPr>
              <a:t>、多协议支持；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非常灵活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平台任何部分都可通过微服务方式替换、升级；允许根据设备情况缩减服务；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提供参考服务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提供开源的参考实现，同时鼓励同类最佳解决方案；</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存储和转发能力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可以与云端离线或间歇连接，具备本地数据缓存功能；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具备安全性且易于</a:t>
            </a:r>
            <a:r>
              <a:rPr lang="zh-CN" altLang="en-US" sz="1600" dirty="0" smtClean="0">
                <a:solidFill>
                  <a:srgbClr val="2A7C60"/>
                </a:solidFill>
                <a:latin typeface="黑体" panose="02010609060101010101" pitchFamily="49" charset="-122"/>
                <a:ea typeface="黑体" panose="02010609060101010101" pitchFamily="49" charset="-122"/>
              </a:rPr>
              <a:t>管理</a:t>
            </a:r>
            <a:r>
              <a:rPr lang="en-US" altLang="zh-CN" sz="1600" dirty="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具有可选的安全管理模块；</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a:t>
            </a:r>
            <a:r>
              <a:rPr lang="en-US" altLang="zh-CN" sz="1600" dirty="0" smtClean="0">
                <a:solidFill>
                  <a:srgbClr val="2A7C60"/>
                </a:solidFill>
                <a:latin typeface="黑体" panose="02010609060101010101" pitchFamily="49" charset="-122"/>
                <a:ea typeface="黑体" panose="02010609060101010101" pitchFamily="49" charset="-122"/>
              </a:rPr>
              <a:t>RESTful</a:t>
            </a:r>
            <a:r>
              <a:rPr lang="zh-CN" altLang="en-US" sz="1600" dirty="0" smtClean="0">
                <a:solidFill>
                  <a:srgbClr val="2A7C60"/>
                </a:solidFill>
                <a:latin typeface="黑体" panose="02010609060101010101" pitchFamily="49" charset="-122"/>
                <a:ea typeface="黑体" panose="02010609060101010101" pitchFamily="49" charset="-122"/>
              </a:rPr>
              <a:t>风格</a:t>
            </a:r>
            <a:r>
              <a:rPr lang="zh-CN" altLang="en-US" sz="1600" dirty="0">
                <a:solidFill>
                  <a:srgbClr val="2A7C60"/>
                </a:solidFill>
                <a:latin typeface="黑体" panose="02010609060101010101" pitchFamily="49" charset="-122"/>
                <a:ea typeface="黑体" panose="02010609060101010101" pitchFamily="49" charset="-122"/>
              </a:rPr>
              <a:t>的</a:t>
            </a:r>
            <a:r>
              <a:rPr lang="en-US" altLang="zh-CN" sz="1600" dirty="0">
                <a:solidFill>
                  <a:srgbClr val="2A7C60"/>
                </a:solidFill>
                <a:latin typeface="黑体" panose="02010609060101010101" pitchFamily="49" charset="-122"/>
                <a:ea typeface="黑体" panose="02010609060101010101" pitchFamily="49" charset="-122"/>
              </a:rPr>
              <a:t>SDK </a:t>
            </a:r>
            <a:r>
              <a:rPr lang="en-US" altLang="zh-CN" sz="1600" dirty="0" smtClean="0">
                <a:solidFill>
                  <a:srgbClr val="2A7C60"/>
                </a:solidFill>
                <a:latin typeface="黑体" panose="02010609060101010101" pitchFamily="49" charset="-122"/>
                <a:ea typeface="黑体" panose="02010609060101010101" pitchFamily="49" charset="-122"/>
              </a:rPr>
              <a:t>API</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方便二次开发与定制。</a:t>
            </a:r>
            <a:endParaRPr lang="en-US" altLang="zh-CN" sz="1600" dirty="0">
              <a:solidFill>
                <a:schemeClr val="bg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2458657" y="2277515"/>
            <a:ext cx="6556755" cy="1105725"/>
          </a:xfrm>
          <a:prstGeom prst="rect">
            <a:avLst/>
          </a:prstGeom>
        </p:spPr>
      </p:pic>
    </p:spTree>
    <p:extLst>
      <p:ext uri="{BB962C8B-B14F-4D97-AF65-F5344CB8AC3E}">
        <p14:creationId xmlns:p14="http://schemas.microsoft.com/office/powerpoint/2010/main" val="25032030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33</a:t>
            </a:fld>
            <a:endParaRPr lang="zh-CN" altLang="en-US"/>
          </a:p>
        </p:txBody>
      </p:sp>
      <p:sp>
        <p:nvSpPr>
          <p:cNvPr id="5" name="文本框 4"/>
          <p:cNvSpPr txBox="1"/>
          <p:nvPr/>
        </p:nvSpPr>
        <p:spPr>
          <a:xfrm>
            <a:off x="505689" y="270738"/>
            <a:ext cx="6389633" cy="830997"/>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a:t>
            </a:r>
            <a:r>
              <a:rPr lang="en-US" altLang="zh-CN" sz="2400" dirty="0" smtClean="0">
                <a:solidFill>
                  <a:srgbClr val="2EBA7C"/>
                </a:solidFill>
                <a:latin typeface="黑体" panose="02010609060101010101" pitchFamily="49" charset="-122"/>
                <a:ea typeface="黑体" panose="02010609060101010101" pitchFamily="49" charset="-122"/>
              </a:rPr>
              <a:t>Foundry</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2/4</a:t>
            </a:r>
            <a:r>
              <a:rPr lang="zh-CN" altLang="en-US" sz="2400" dirty="0">
                <a:solidFill>
                  <a:srgbClr val="2EBA7C"/>
                </a:solidFill>
                <a:latin typeface="黑体" panose="02010609060101010101" pitchFamily="49" charset="-122"/>
                <a:ea typeface="黑体" panose="02010609060101010101" pitchFamily="49" charset="-122"/>
              </a:rPr>
              <a:t>）</a:t>
            </a:r>
          </a:p>
          <a:p>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1" name="矩形 10"/>
          <p:cNvSpPr/>
          <p:nvPr/>
        </p:nvSpPr>
        <p:spPr>
          <a:xfrm>
            <a:off x="164809" y="1057274"/>
            <a:ext cx="5191850" cy="5457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i="1" dirty="0" smtClean="0">
                <a:solidFill>
                  <a:schemeClr val="bg1"/>
                </a:solidFill>
                <a:latin typeface="黑体" panose="02010609060101010101" pitchFamily="49" charset="-122"/>
                <a:ea typeface="黑体" panose="02010609060101010101" pitchFamily="49" charset="-122"/>
              </a:rPr>
              <a:t>四个服务层</a:t>
            </a:r>
            <a:r>
              <a:rPr lang="zh-CN" altLang="en-US" sz="1400" b="1" dirty="0" smtClean="0">
                <a:solidFill>
                  <a:schemeClr val="bg1"/>
                </a:solidFill>
                <a:latin typeface="黑体" panose="02010609060101010101" pitchFamily="49" charset="-122"/>
                <a:ea typeface="黑体" panose="02010609060101010101" pitchFamily="49" charset="-122"/>
              </a:rPr>
              <a:t>：</a:t>
            </a:r>
            <a:endParaRPr lang="en-US" altLang="zh-CN" sz="1400" b="1" dirty="0" smtClean="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400" b="1" dirty="0">
                <a:solidFill>
                  <a:schemeClr val="bg1"/>
                </a:solidFill>
                <a:latin typeface="黑体" panose="02010609060101010101" pitchFamily="49" charset="-122"/>
                <a:ea typeface="黑体" panose="02010609060101010101" pitchFamily="49" charset="-122"/>
              </a:rPr>
              <a:t>输出服务层（</a:t>
            </a:r>
            <a:r>
              <a:rPr lang="en-US" altLang="zh-CN" sz="1400" b="1" dirty="0">
                <a:solidFill>
                  <a:schemeClr val="bg1"/>
                </a:solidFill>
                <a:latin typeface="黑体" panose="02010609060101010101" pitchFamily="49" charset="-122"/>
                <a:ea typeface="黑体" panose="02010609060101010101" pitchFamily="49" charset="-122"/>
              </a:rPr>
              <a:t>Export Services</a:t>
            </a:r>
            <a:r>
              <a:rPr lang="zh-CN" altLang="en-US" sz="1400" b="1" dirty="0">
                <a:solidFill>
                  <a:schemeClr val="bg1"/>
                </a:solidFill>
                <a:latin typeface="黑体" panose="02010609060101010101" pitchFamily="49" charset="-122"/>
                <a:ea typeface="黑体" panose="02010609060101010101" pitchFamily="49" charset="-122"/>
              </a:rPr>
              <a:t>）：</a:t>
            </a:r>
            <a:r>
              <a:rPr lang="en-US" altLang="zh-CN" sz="1400" b="1" dirty="0">
                <a:solidFill>
                  <a:schemeClr val="bg1"/>
                </a:solidFill>
                <a:latin typeface="黑体" panose="02010609060101010101" pitchFamily="49" charset="-122"/>
                <a:ea typeface="黑体" panose="02010609060101010101" pitchFamily="49" charset="-122"/>
              </a:rPr>
              <a:t>EdgeX Foundry </a:t>
            </a:r>
            <a:r>
              <a:rPr lang="zh-CN" altLang="en-US" sz="1400" b="1" dirty="0">
                <a:solidFill>
                  <a:schemeClr val="bg1"/>
                </a:solidFill>
                <a:latin typeface="黑体" panose="02010609060101010101" pitchFamily="49" charset="-122"/>
                <a:ea typeface="黑体" panose="02010609060101010101" pitchFamily="49" charset="-122"/>
              </a:rPr>
              <a:t>可以长时间独立于云平台运行，无需连接到“北侧”系统。当需要把边缘数据和智能分析输送到云平台时，这项工作将在本层执行</a:t>
            </a:r>
            <a:r>
              <a:rPr lang="zh-CN" altLang="en-US" sz="1400" b="1" dirty="0" smtClean="0">
                <a:solidFill>
                  <a:schemeClr val="bg1"/>
                </a:solidFill>
                <a:latin typeface="黑体" panose="02010609060101010101" pitchFamily="49" charset="-122"/>
                <a:ea typeface="黑体" panose="02010609060101010101" pitchFamily="49" charset="-122"/>
              </a:rPr>
              <a:t>。</a:t>
            </a:r>
            <a:endParaRPr lang="zh-CN" altLang="en-US" sz="1400" b="1"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400" b="1" dirty="0" smtClean="0">
                <a:solidFill>
                  <a:schemeClr val="bg1"/>
                </a:solidFill>
                <a:latin typeface="黑体" panose="02010609060101010101" pitchFamily="49" charset="-122"/>
                <a:ea typeface="黑体" panose="02010609060101010101" pitchFamily="49" charset="-122"/>
              </a:rPr>
              <a:t>支持</a:t>
            </a:r>
            <a:r>
              <a:rPr lang="zh-CN" altLang="en-US" sz="1400" b="1" dirty="0">
                <a:solidFill>
                  <a:schemeClr val="bg1"/>
                </a:solidFill>
                <a:latin typeface="黑体" panose="02010609060101010101" pitchFamily="49" charset="-122"/>
                <a:ea typeface="黑体" panose="02010609060101010101" pitchFamily="49" charset="-122"/>
              </a:rPr>
              <a:t>服务层（</a:t>
            </a:r>
            <a:r>
              <a:rPr lang="en-US" altLang="zh-CN" sz="1400" b="1" dirty="0">
                <a:solidFill>
                  <a:schemeClr val="bg1"/>
                </a:solidFill>
                <a:latin typeface="黑体" panose="02010609060101010101" pitchFamily="49" charset="-122"/>
                <a:ea typeface="黑体" panose="02010609060101010101" pitchFamily="49" charset="-122"/>
              </a:rPr>
              <a:t>Supporting Services</a:t>
            </a:r>
            <a:r>
              <a:rPr lang="zh-CN" altLang="en-US" sz="1400" b="1" dirty="0">
                <a:solidFill>
                  <a:schemeClr val="bg1"/>
                </a:solidFill>
                <a:latin typeface="黑体" panose="02010609060101010101" pitchFamily="49" charset="-122"/>
                <a:ea typeface="黑体" panose="02010609060101010101" pitchFamily="49" charset="-122"/>
              </a:rPr>
              <a:t>）：本层涵盖大量的微服务（提示和通知、日志记录、调度、规则引擎），提供边缘分析和智能</a:t>
            </a:r>
            <a:r>
              <a:rPr lang="zh-CN" altLang="en-US" sz="1400" b="1" dirty="0" smtClean="0">
                <a:solidFill>
                  <a:schemeClr val="bg1"/>
                </a:solidFill>
                <a:latin typeface="黑体" panose="02010609060101010101" pitchFamily="49" charset="-122"/>
                <a:ea typeface="黑体" panose="02010609060101010101" pitchFamily="49" charset="-122"/>
              </a:rPr>
              <a:t>。</a:t>
            </a:r>
            <a:endParaRPr lang="zh-CN" altLang="en-US" sz="1400" b="1"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400" b="1" dirty="0" smtClean="0">
                <a:solidFill>
                  <a:schemeClr val="bg1"/>
                </a:solidFill>
                <a:latin typeface="黑体" panose="02010609060101010101" pitchFamily="49" charset="-122"/>
                <a:ea typeface="黑体" panose="02010609060101010101" pitchFamily="49" charset="-122"/>
              </a:rPr>
              <a:t>核心</a:t>
            </a:r>
            <a:r>
              <a:rPr lang="zh-CN" altLang="en-US" sz="1400" b="1" dirty="0">
                <a:solidFill>
                  <a:schemeClr val="bg1"/>
                </a:solidFill>
                <a:latin typeface="黑体" panose="02010609060101010101" pitchFamily="49" charset="-122"/>
                <a:ea typeface="黑体" panose="02010609060101010101" pitchFamily="49" charset="-122"/>
              </a:rPr>
              <a:t>服务层（</a:t>
            </a:r>
            <a:r>
              <a:rPr lang="en-US" altLang="zh-CN" sz="1400" b="1" dirty="0">
                <a:solidFill>
                  <a:schemeClr val="bg1"/>
                </a:solidFill>
                <a:latin typeface="黑体" panose="02010609060101010101" pitchFamily="49" charset="-122"/>
                <a:ea typeface="黑体" panose="02010609060101010101" pitchFamily="49" charset="-122"/>
              </a:rPr>
              <a:t>Core Services</a:t>
            </a:r>
            <a:r>
              <a:rPr lang="zh-CN" altLang="en-US" sz="1400" b="1" dirty="0">
                <a:solidFill>
                  <a:schemeClr val="bg1"/>
                </a:solidFill>
                <a:latin typeface="黑体" panose="02010609060101010101" pitchFamily="49" charset="-122"/>
                <a:ea typeface="黑体" panose="02010609060101010101" pitchFamily="49" charset="-122"/>
              </a:rPr>
              <a:t>）：本层在 </a:t>
            </a:r>
            <a:r>
              <a:rPr lang="en-US" altLang="zh-CN" sz="1400" b="1" dirty="0">
                <a:solidFill>
                  <a:schemeClr val="bg1"/>
                </a:solidFill>
                <a:latin typeface="黑体" panose="02010609060101010101" pitchFamily="49" charset="-122"/>
                <a:ea typeface="黑体" panose="02010609060101010101" pitchFamily="49" charset="-122"/>
              </a:rPr>
              <a:t>EdgeX Foundry </a:t>
            </a:r>
            <a:r>
              <a:rPr lang="zh-CN" altLang="en-US" sz="1400" b="1" dirty="0">
                <a:solidFill>
                  <a:schemeClr val="bg1"/>
                </a:solidFill>
                <a:latin typeface="黑体" panose="02010609060101010101" pitchFamily="49" charset="-122"/>
                <a:ea typeface="黑体" panose="02010609060101010101" pitchFamily="49" charset="-122"/>
              </a:rPr>
              <a:t>中处于十分重要的地位，主要由以下组件组成：</a:t>
            </a:r>
          </a:p>
          <a:p>
            <a:r>
              <a:rPr lang="en-US" altLang="zh-CN" sz="1400" b="1" dirty="0">
                <a:solidFill>
                  <a:schemeClr val="bg1"/>
                </a:solidFill>
                <a:latin typeface="黑体" panose="02010609060101010101" pitchFamily="49" charset="-122"/>
                <a:ea typeface="黑体" panose="02010609060101010101" pitchFamily="49" charset="-122"/>
              </a:rPr>
              <a:t> </a:t>
            </a:r>
            <a:r>
              <a:rPr lang="en-US" altLang="zh-CN" sz="1400" b="1" dirty="0" smtClean="0">
                <a:solidFill>
                  <a:schemeClr val="bg1"/>
                </a:solidFill>
                <a:latin typeface="黑体" panose="02010609060101010101" pitchFamily="49" charset="-122"/>
                <a:ea typeface="黑体" panose="02010609060101010101" pitchFamily="49" charset="-122"/>
              </a:rPr>
              <a:t>   Configuration </a:t>
            </a:r>
            <a:r>
              <a:rPr lang="en-US" altLang="zh-CN" sz="1400" b="1" dirty="0">
                <a:solidFill>
                  <a:schemeClr val="bg1"/>
                </a:solidFill>
                <a:latin typeface="黑体" panose="02010609060101010101" pitchFamily="49" charset="-122"/>
                <a:ea typeface="黑体" panose="02010609060101010101" pitchFamily="49" charset="-122"/>
              </a:rPr>
              <a:t>and Registration</a:t>
            </a:r>
            <a:r>
              <a:rPr lang="zh-CN" altLang="en-US" sz="1400" b="1" dirty="0">
                <a:solidFill>
                  <a:schemeClr val="bg1"/>
                </a:solidFill>
                <a:latin typeface="黑体" panose="02010609060101010101" pitchFamily="49" charset="-122"/>
                <a:ea typeface="黑体" panose="02010609060101010101" pitchFamily="49" charset="-122"/>
              </a:rPr>
              <a:t>：为其他 </a:t>
            </a:r>
            <a:r>
              <a:rPr lang="en-US" altLang="zh-CN" sz="1400" b="1" dirty="0">
                <a:solidFill>
                  <a:schemeClr val="bg1"/>
                </a:solidFill>
                <a:latin typeface="黑体" panose="02010609060101010101" pitchFamily="49" charset="-122"/>
                <a:ea typeface="黑体" panose="02010609060101010101" pitchFamily="49" charset="-122"/>
              </a:rPr>
              <a:t>EdgeX Foundry </a:t>
            </a:r>
            <a:r>
              <a:rPr lang="zh-CN" altLang="en-US" sz="1400" b="1" dirty="0">
                <a:solidFill>
                  <a:schemeClr val="bg1"/>
                </a:solidFill>
                <a:latin typeface="黑体" panose="02010609060101010101" pitchFamily="49" charset="-122"/>
                <a:ea typeface="黑体" panose="02010609060101010101" pitchFamily="49" charset="-122"/>
              </a:rPr>
              <a:t>微服务提供关于 </a:t>
            </a:r>
            <a:r>
              <a:rPr lang="en-US" altLang="zh-CN" sz="1400" b="1" dirty="0">
                <a:solidFill>
                  <a:schemeClr val="bg1"/>
                </a:solidFill>
                <a:latin typeface="黑体" panose="02010609060101010101" pitchFamily="49" charset="-122"/>
                <a:ea typeface="黑体" panose="02010609060101010101" pitchFamily="49" charset="-122"/>
              </a:rPr>
              <a:t>EdgeX Foundry </a:t>
            </a:r>
            <a:r>
              <a:rPr lang="zh-CN" altLang="en-US" sz="1400" b="1" dirty="0">
                <a:solidFill>
                  <a:schemeClr val="bg1"/>
                </a:solidFill>
                <a:latin typeface="黑体" panose="02010609060101010101" pitchFamily="49" charset="-122"/>
                <a:ea typeface="黑体" panose="02010609060101010101" pitchFamily="49" charset="-122"/>
              </a:rPr>
              <a:t>内相关服务的信息，包括微服务配置属性。</a:t>
            </a:r>
          </a:p>
          <a:p>
            <a:r>
              <a:rPr lang="en-US" altLang="zh-CN" sz="1400" b="1" dirty="0" smtClean="0">
                <a:solidFill>
                  <a:schemeClr val="bg1"/>
                </a:solidFill>
                <a:latin typeface="黑体" panose="02010609060101010101" pitchFamily="49" charset="-122"/>
                <a:ea typeface="黑体" panose="02010609060101010101" pitchFamily="49" charset="-122"/>
              </a:rPr>
              <a:t>    Core </a:t>
            </a:r>
            <a:r>
              <a:rPr lang="en-US" altLang="zh-CN" sz="1400" b="1" dirty="0">
                <a:solidFill>
                  <a:schemeClr val="bg1"/>
                </a:solidFill>
                <a:latin typeface="黑体" panose="02010609060101010101" pitchFamily="49" charset="-122"/>
                <a:ea typeface="黑体" panose="02010609060101010101" pitchFamily="49" charset="-122"/>
              </a:rPr>
              <a:t>Data</a:t>
            </a:r>
            <a:r>
              <a:rPr lang="zh-CN" altLang="en-US" sz="1400" b="1" dirty="0">
                <a:solidFill>
                  <a:schemeClr val="bg1"/>
                </a:solidFill>
                <a:latin typeface="黑体" panose="02010609060101010101" pitchFamily="49" charset="-122"/>
                <a:ea typeface="黑体" panose="02010609060101010101" pitchFamily="49" charset="-122"/>
              </a:rPr>
              <a:t>：持久性存储库和从南侧对象收集的数据的相关管理服务。</a:t>
            </a:r>
          </a:p>
          <a:p>
            <a:r>
              <a:rPr lang="en-US" altLang="zh-CN" sz="1400" b="1" dirty="0" smtClean="0">
                <a:solidFill>
                  <a:schemeClr val="bg1"/>
                </a:solidFill>
                <a:latin typeface="黑体" panose="02010609060101010101" pitchFamily="49" charset="-122"/>
                <a:ea typeface="黑体" panose="02010609060101010101" pitchFamily="49" charset="-122"/>
              </a:rPr>
              <a:t>    Metadata</a:t>
            </a:r>
            <a:r>
              <a:rPr lang="zh-CN" altLang="en-US" sz="1400" b="1" dirty="0">
                <a:solidFill>
                  <a:schemeClr val="bg1"/>
                </a:solidFill>
                <a:latin typeface="黑体" panose="02010609060101010101" pitchFamily="49" charset="-122"/>
                <a:ea typeface="黑体" panose="02010609060101010101" pitchFamily="49" charset="-122"/>
              </a:rPr>
              <a:t>：提供配置新设备并将它们与其拥有的设备服务配对的功能。</a:t>
            </a:r>
          </a:p>
          <a:p>
            <a:r>
              <a:rPr lang="en-US" altLang="zh-CN" sz="1400" b="1" dirty="0" smtClean="0">
                <a:solidFill>
                  <a:schemeClr val="bg1"/>
                </a:solidFill>
                <a:latin typeface="黑体" panose="02010609060101010101" pitchFamily="49" charset="-122"/>
                <a:ea typeface="黑体" panose="02010609060101010101" pitchFamily="49" charset="-122"/>
              </a:rPr>
              <a:t>    Command</a:t>
            </a:r>
            <a:r>
              <a:rPr lang="zh-CN" altLang="en-US" sz="1400" b="1" dirty="0">
                <a:solidFill>
                  <a:schemeClr val="bg1"/>
                </a:solidFill>
                <a:latin typeface="黑体" panose="02010609060101010101" pitchFamily="49" charset="-122"/>
                <a:ea typeface="黑体" panose="02010609060101010101" pitchFamily="49" charset="-122"/>
              </a:rPr>
              <a:t>：处理北向应用发往南向设备的请求；当然该服务还会处理框架内其他微服务发往南向设备的请求，如本地的分析服务</a:t>
            </a:r>
            <a:r>
              <a:rPr lang="zh-CN" altLang="en-US" sz="1400" b="1" dirty="0" smtClean="0">
                <a:solidFill>
                  <a:schemeClr val="bg1"/>
                </a:solidFill>
                <a:latin typeface="黑体" panose="02010609060101010101" pitchFamily="49" charset="-122"/>
                <a:ea typeface="黑体" panose="02010609060101010101" pitchFamily="49" charset="-122"/>
              </a:rPr>
              <a:t>。</a:t>
            </a:r>
            <a:endParaRPr lang="zh-CN" altLang="en-US" sz="1400" b="1"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400" b="1" dirty="0" smtClean="0">
                <a:solidFill>
                  <a:schemeClr val="bg1"/>
                </a:solidFill>
                <a:latin typeface="黑体" panose="02010609060101010101" pitchFamily="49" charset="-122"/>
                <a:ea typeface="黑体" panose="02010609060101010101" pitchFamily="49" charset="-122"/>
              </a:rPr>
              <a:t>设备</a:t>
            </a:r>
            <a:r>
              <a:rPr lang="zh-CN" altLang="en-US" sz="1400" b="1" dirty="0">
                <a:solidFill>
                  <a:schemeClr val="bg1"/>
                </a:solidFill>
                <a:latin typeface="黑体" panose="02010609060101010101" pitchFamily="49" charset="-122"/>
                <a:ea typeface="黑体" panose="02010609060101010101" pitchFamily="49" charset="-122"/>
              </a:rPr>
              <a:t>服务层（</a:t>
            </a:r>
            <a:r>
              <a:rPr lang="en-US" altLang="zh-CN" sz="1400" b="1" dirty="0">
                <a:solidFill>
                  <a:schemeClr val="bg1"/>
                </a:solidFill>
                <a:latin typeface="黑体" panose="02010609060101010101" pitchFamily="49" charset="-122"/>
                <a:ea typeface="黑体" panose="02010609060101010101" pitchFamily="49" charset="-122"/>
              </a:rPr>
              <a:t>Device Services</a:t>
            </a:r>
            <a:r>
              <a:rPr lang="zh-CN" altLang="en-US" sz="1400" b="1" dirty="0">
                <a:solidFill>
                  <a:schemeClr val="bg1"/>
                </a:solidFill>
                <a:latin typeface="黑体" panose="02010609060101010101" pitchFamily="49" charset="-122"/>
                <a:ea typeface="黑体" panose="02010609060101010101" pitchFamily="49" charset="-122"/>
              </a:rPr>
              <a:t>）：本层负责与边缘设备进行交互，可以同时为多个设备进行服务</a:t>
            </a:r>
            <a:r>
              <a:rPr lang="zh-CN" altLang="en-US" sz="1400" b="1" dirty="0" smtClean="0">
                <a:solidFill>
                  <a:schemeClr val="bg1"/>
                </a:solidFill>
                <a:latin typeface="黑体" panose="02010609060101010101" pitchFamily="49" charset="-122"/>
                <a:ea typeface="黑体" panose="02010609060101010101" pitchFamily="49" charset="-122"/>
              </a:rPr>
              <a:t>。</a:t>
            </a:r>
            <a:endParaRPr lang="zh-CN" altLang="en-US" sz="1400" b="1" dirty="0">
              <a:solidFill>
                <a:schemeClr val="bg1"/>
              </a:solidFill>
              <a:latin typeface="黑体" panose="02010609060101010101" pitchFamily="49" charset="-122"/>
              <a:ea typeface="黑体" panose="02010609060101010101" pitchFamily="49" charset="-122"/>
            </a:endParaRPr>
          </a:p>
          <a:p>
            <a:r>
              <a:rPr lang="zh-CN" altLang="en-US" sz="1400" b="1" i="1" dirty="0" smtClean="0">
                <a:solidFill>
                  <a:schemeClr val="bg1"/>
                </a:solidFill>
                <a:latin typeface="黑体" panose="02010609060101010101" pitchFamily="49" charset="-122"/>
                <a:ea typeface="黑体" panose="02010609060101010101" pitchFamily="49" charset="-122"/>
              </a:rPr>
              <a:t>增强服务层</a:t>
            </a:r>
            <a:r>
              <a:rPr lang="zh-CN" altLang="en-US" sz="1400" b="1" dirty="0" smtClean="0">
                <a:solidFill>
                  <a:schemeClr val="bg1"/>
                </a:solidFill>
                <a:latin typeface="黑体" panose="02010609060101010101" pitchFamily="49" charset="-122"/>
                <a:ea typeface="黑体" panose="02010609060101010101" pitchFamily="49" charset="-122"/>
              </a:rPr>
              <a:t>：</a:t>
            </a:r>
            <a:endParaRPr lang="en-US" altLang="zh-CN" sz="1400" b="1" dirty="0" smtClean="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400" b="1" dirty="0" smtClean="0">
                <a:solidFill>
                  <a:schemeClr val="bg1"/>
                </a:solidFill>
                <a:latin typeface="黑体" panose="02010609060101010101" pitchFamily="49" charset="-122"/>
                <a:ea typeface="黑体" panose="02010609060101010101" pitchFamily="49" charset="-122"/>
              </a:rPr>
              <a:t>安全</a:t>
            </a:r>
            <a:endParaRPr lang="en-US" altLang="zh-CN" sz="1400" b="1" dirty="0" smtClean="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400" b="1" dirty="0">
                <a:solidFill>
                  <a:schemeClr val="bg1"/>
                </a:solidFill>
                <a:latin typeface="黑体" panose="02010609060101010101" pitchFamily="49" charset="-122"/>
                <a:ea typeface="黑体" panose="02010609060101010101" pitchFamily="49" charset="-122"/>
              </a:rPr>
              <a:t>管理</a:t>
            </a:r>
            <a:endParaRPr lang="en-US" altLang="zh-CN" sz="1400" b="1" dirty="0" smtClean="0">
              <a:solidFill>
                <a:schemeClr val="bg1"/>
              </a:solidFill>
              <a:latin typeface="黑体" panose="02010609060101010101" pitchFamily="49" charset="-122"/>
              <a:ea typeface="黑体" panose="02010609060101010101" pitchFamily="49" charset="-122"/>
            </a:endParaRPr>
          </a:p>
        </p:txBody>
      </p:sp>
      <p:grpSp>
        <p:nvGrpSpPr>
          <p:cNvPr id="10" name="组合 9"/>
          <p:cNvGrpSpPr/>
          <p:nvPr/>
        </p:nvGrpSpPr>
        <p:grpSpPr>
          <a:xfrm>
            <a:off x="5410200" y="1101735"/>
            <a:ext cx="6664235" cy="5206194"/>
            <a:chOff x="709126" y="95039"/>
            <a:chExt cx="10389166" cy="6556718"/>
          </a:xfrm>
        </p:grpSpPr>
        <p:pic>
          <p:nvPicPr>
            <p:cNvPr id="7" name="图片 6"/>
            <p:cNvPicPr>
              <a:picLocks noChangeAspect="1"/>
            </p:cNvPicPr>
            <p:nvPr/>
          </p:nvPicPr>
          <p:blipFill>
            <a:blip r:embed="rId2"/>
            <a:stretch>
              <a:fillRect/>
            </a:stretch>
          </p:blipFill>
          <p:spPr>
            <a:xfrm>
              <a:off x="709126" y="95039"/>
              <a:ext cx="10389166" cy="6556718"/>
            </a:xfrm>
            <a:prstGeom prst="rect">
              <a:avLst/>
            </a:prstGeom>
          </p:spPr>
        </p:pic>
        <p:sp>
          <p:nvSpPr>
            <p:cNvPr id="8" name="矩形 7"/>
            <p:cNvSpPr/>
            <p:nvPr/>
          </p:nvSpPr>
          <p:spPr>
            <a:xfrm>
              <a:off x="858417" y="1277434"/>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松耦合微服务框架</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8950286" y="4909362"/>
              <a:ext cx="876087" cy="55560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黑体" panose="02010609060101010101" pitchFamily="49" charset="-122"/>
                  <a:ea typeface="黑体" panose="02010609060101010101" pitchFamily="49" charset="-122"/>
                </a:rPr>
                <a:t>自定义服务</a:t>
              </a:r>
            </a:p>
          </p:txBody>
        </p:sp>
        <p:sp>
          <p:nvSpPr>
            <p:cNvPr id="13" name="矩形 12"/>
            <p:cNvSpPr/>
            <p:nvPr/>
          </p:nvSpPr>
          <p:spPr>
            <a:xfrm>
              <a:off x="2011662" y="4666308"/>
              <a:ext cx="1608861" cy="24933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设备服务层</a:t>
              </a:r>
            </a:p>
          </p:txBody>
        </p:sp>
        <p:sp>
          <p:nvSpPr>
            <p:cNvPr id="14" name="矩形 13"/>
            <p:cNvSpPr/>
            <p:nvPr/>
          </p:nvSpPr>
          <p:spPr>
            <a:xfrm>
              <a:off x="2381140" y="2903427"/>
              <a:ext cx="1319365"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规则引擎</a:t>
              </a:r>
            </a:p>
          </p:txBody>
        </p:sp>
        <p:sp>
          <p:nvSpPr>
            <p:cNvPr id="15" name="矩形 14"/>
            <p:cNvSpPr/>
            <p:nvPr/>
          </p:nvSpPr>
          <p:spPr>
            <a:xfrm>
              <a:off x="4331238" y="2905034"/>
              <a:ext cx="1319365"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服务调度</a:t>
              </a:r>
            </a:p>
          </p:txBody>
        </p:sp>
        <p:sp>
          <p:nvSpPr>
            <p:cNvPr id="20" name="矩形 19"/>
            <p:cNvSpPr/>
            <p:nvPr/>
          </p:nvSpPr>
          <p:spPr>
            <a:xfrm>
              <a:off x="6281336" y="2903427"/>
              <a:ext cx="1668346"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报警通知</a:t>
              </a:r>
            </a:p>
          </p:txBody>
        </p:sp>
        <p:sp>
          <p:nvSpPr>
            <p:cNvPr id="21" name="矩形 20"/>
            <p:cNvSpPr/>
            <p:nvPr/>
          </p:nvSpPr>
          <p:spPr>
            <a:xfrm>
              <a:off x="8493999" y="2867711"/>
              <a:ext cx="1159756" cy="3606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2" name="矩形 21"/>
            <p:cNvSpPr/>
            <p:nvPr/>
          </p:nvSpPr>
          <p:spPr>
            <a:xfrm>
              <a:off x="2011664" y="2528596"/>
              <a:ext cx="1944516" cy="20577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支持服务层</a:t>
              </a:r>
            </a:p>
          </p:txBody>
        </p:sp>
        <p:sp>
          <p:nvSpPr>
            <p:cNvPr id="23" name="矩形 22"/>
            <p:cNvSpPr/>
            <p:nvPr/>
          </p:nvSpPr>
          <p:spPr>
            <a:xfrm>
              <a:off x="4478334" y="2503301"/>
              <a:ext cx="1617666" cy="25636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4" name="矩形 23"/>
            <p:cNvSpPr/>
            <p:nvPr/>
          </p:nvSpPr>
          <p:spPr>
            <a:xfrm>
              <a:off x="5472503" y="1402853"/>
              <a:ext cx="808833" cy="36996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任选协议</a:t>
              </a:r>
            </a:p>
          </p:txBody>
        </p:sp>
        <p:sp>
          <p:nvSpPr>
            <p:cNvPr id="25" name="矩形 24"/>
            <p:cNvSpPr/>
            <p:nvPr/>
          </p:nvSpPr>
          <p:spPr>
            <a:xfrm>
              <a:off x="2121896" y="1971205"/>
              <a:ext cx="1724051" cy="29098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注册配置</a:t>
              </a:r>
            </a:p>
          </p:txBody>
        </p:sp>
        <p:sp>
          <p:nvSpPr>
            <p:cNvPr id="26" name="矩形 25"/>
            <p:cNvSpPr/>
            <p:nvPr/>
          </p:nvSpPr>
          <p:spPr>
            <a:xfrm>
              <a:off x="2011664" y="1632583"/>
              <a:ext cx="1834283"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应用服务层</a:t>
              </a:r>
            </a:p>
          </p:txBody>
        </p:sp>
        <p:sp>
          <p:nvSpPr>
            <p:cNvPr id="27" name="矩形 26"/>
            <p:cNvSpPr/>
            <p:nvPr/>
          </p:nvSpPr>
          <p:spPr>
            <a:xfrm>
              <a:off x="4458722" y="2062044"/>
              <a:ext cx="1599989"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8" name="矩形 27"/>
            <p:cNvSpPr/>
            <p:nvPr/>
          </p:nvSpPr>
          <p:spPr>
            <a:xfrm>
              <a:off x="6603028" y="1881703"/>
              <a:ext cx="1550371" cy="18034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9" name="矩形 28"/>
            <p:cNvSpPr/>
            <p:nvPr/>
          </p:nvSpPr>
          <p:spPr>
            <a:xfrm>
              <a:off x="2038697" y="3592635"/>
              <a:ext cx="1661807" cy="215413"/>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核心</a:t>
              </a:r>
              <a:r>
                <a:rPr lang="zh-CN" altLang="en-US" sz="1200" dirty="0" smtClean="0">
                  <a:solidFill>
                    <a:schemeClr val="bg1"/>
                  </a:solidFill>
                  <a:latin typeface="黑体" panose="02010609060101010101" pitchFamily="49" charset="-122"/>
                  <a:ea typeface="黑体" panose="02010609060101010101" pitchFamily="49" charset="-122"/>
                </a:rPr>
                <a:t>服务层</a:t>
              </a:r>
              <a:endParaRPr lang="zh-CN" altLang="en-US" sz="1200" dirty="0">
                <a:solidFill>
                  <a:schemeClr val="bg1"/>
                </a:solidFill>
                <a:latin typeface="黑体" panose="02010609060101010101" pitchFamily="49" charset="-122"/>
                <a:ea typeface="黑体" panose="02010609060101010101" pitchFamily="49" charset="-122"/>
              </a:endParaRPr>
            </a:p>
          </p:txBody>
        </p:sp>
        <p:sp>
          <p:nvSpPr>
            <p:cNvPr id="30" name="矩形 29"/>
            <p:cNvSpPr/>
            <p:nvPr/>
          </p:nvSpPr>
          <p:spPr>
            <a:xfrm>
              <a:off x="4458722" y="3474547"/>
              <a:ext cx="2856478" cy="241525"/>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所有服务通过</a:t>
              </a:r>
              <a:r>
                <a:rPr lang="en-US" altLang="zh-CN" sz="1200" dirty="0">
                  <a:solidFill>
                    <a:schemeClr val="bg1"/>
                  </a:solidFill>
                  <a:latin typeface="黑体" panose="02010609060101010101" pitchFamily="49" charset="-122"/>
                  <a:ea typeface="黑体" panose="02010609060101010101" pitchFamily="49" charset="-122"/>
                </a:rPr>
                <a:t>API</a:t>
              </a:r>
              <a:r>
                <a:rPr lang="zh-CN" altLang="en-US" sz="1200" dirty="0">
                  <a:solidFill>
                    <a:schemeClr val="bg1"/>
                  </a:solidFill>
                  <a:latin typeface="黑体" panose="02010609060101010101" pitchFamily="49" charset="-122"/>
                  <a:ea typeface="黑体" panose="02010609060101010101" pitchFamily="49" charset="-122"/>
                </a:rPr>
                <a:t>交互</a:t>
              </a:r>
            </a:p>
          </p:txBody>
        </p:sp>
        <p:sp>
          <p:nvSpPr>
            <p:cNvPr id="31" name="矩形 30"/>
            <p:cNvSpPr/>
            <p:nvPr/>
          </p:nvSpPr>
          <p:spPr>
            <a:xfrm>
              <a:off x="4094617" y="843692"/>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北向设备和应用</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3845945" y="6312332"/>
              <a:ext cx="4103736" cy="33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南向设备、传感器、执行器</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3396784" y="4692420"/>
              <a:ext cx="3994617" cy="24616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（通过</a:t>
              </a:r>
              <a:r>
                <a:rPr lang="en-US" altLang="zh-CN" sz="1200" dirty="0">
                  <a:solidFill>
                    <a:schemeClr val="tx1"/>
                  </a:solidFill>
                  <a:latin typeface="黑体" panose="02010609060101010101" pitchFamily="49" charset="-122"/>
                  <a:ea typeface="黑体" panose="02010609060101010101" pitchFamily="49" charset="-122"/>
                </a:rPr>
                <a:t>SDK</a:t>
              </a:r>
              <a:r>
                <a:rPr lang="zh-CN" altLang="en-US" sz="1200" dirty="0">
                  <a:solidFill>
                    <a:schemeClr val="tx1"/>
                  </a:solidFill>
                  <a:latin typeface="黑体" panose="02010609060101010101" pitchFamily="49" charset="-122"/>
                  <a:ea typeface="黑体" panose="02010609060101010101" pitchFamily="49" charset="-122"/>
                </a:rPr>
                <a:t>支持任何标准或私有协议）</a:t>
              </a:r>
            </a:p>
          </p:txBody>
        </p:sp>
        <p:sp>
          <p:nvSpPr>
            <p:cNvPr id="34" name="矩形 33"/>
            <p:cNvSpPr/>
            <p:nvPr/>
          </p:nvSpPr>
          <p:spPr>
            <a:xfrm>
              <a:off x="974329" y="1642624"/>
              <a:ext cx="831611" cy="389711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安全</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9967983" y="1642624"/>
              <a:ext cx="816081" cy="39656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系统管理</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053910" y="1343790"/>
              <a:ext cx="1707963" cy="18792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容器部署</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8" name="矩形 37"/>
            <p:cNvSpPr/>
            <p:nvPr/>
          </p:nvSpPr>
          <p:spPr>
            <a:xfrm>
              <a:off x="9076101" y="1343790"/>
              <a:ext cx="1707963" cy="18021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开发者</a:t>
              </a:r>
              <a:r>
                <a:rPr lang="en-US" altLang="zh-CN" sz="1200" dirty="0" smtClean="0">
                  <a:solidFill>
                    <a:schemeClr val="tx1"/>
                  </a:solidFill>
                  <a:latin typeface="黑体" panose="02010609060101010101" pitchFamily="49" charset="-122"/>
                  <a:ea typeface="黑体" panose="02010609060101010101" pitchFamily="49" charset="-122"/>
                </a:rPr>
                <a:t>GUI</a:t>
              </a:r>
              <a:endParaRPr lang="zh-CN" altLang="en-US" sz="1200" dirty="0">
                <a:solidFill>
                  <a:schemeClr val="tx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40151256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34</a:t>
            </a:fld>
            <a:endParaRPr lang="zh-CN" altLang="en-US"/>
          </a:p>
        </p:txBody>
      </p:sp>
      <p:sp>
        <p:nvSpPr>
          <p:cNvPr id="5" name="文本框 4"/>
          <p:cNvSpPr txBox="1"/>
          <p:nvPr/>
        </p:nvSpPr>
        <p:spPr>
          <a:xfrm>
            <a:off x="505689" y="270738"/>
            <a:ext cx="691214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a:t>
            </a:r>
            <a:r>
              <a:rPr lang="en-US" altLang="zh-CN" sz="2400" dirty="0" smtClean="0">
                <a:solidFill>
                  <a:srgbClr val="2EBA7C"/>
                </a:solidFill>
                <a:latin typeface="黑体" panose="02010609060101010101" pitchFamily="49" charset="-122"/>
                <a:ea typeface="黑体" panose="02010609060101010101" pitchFamily="49" charset="-122"/>
              </a:rPr>
              <a:t>Foundry</a:t>
            </a:r>
            <a:r>
              <a:rPr lang="zh-CN" altLang="en-US" sz="2400" dirty="0" smtClean="0">
                <a:solidFill>
                  <a:srgbClr val="2EBA7C"/>
                </a:solidFill>
                <a:latin typeface="黑体" panose="02010609060101010101" pitchFamily="49" charset="-122"/>
                <a:ea typeface="黑体" panose="02010609060101010101" pitchFamily="49" charset="-122"/>
              </a:rPr>
              <a:t>部署方式</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3/4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2563755" y="2807239"/>
            <a:ext cx="7064489" cy="3914236"/>
          </a:xfrm>
          <a:prstGeom prst="rect">
            <a:avLst/>
          </a:prstGeom>
        </p:spPr>
      </p:pic>
      <p:sp>
        <p:nvSpPr>
          <p:cNvPr id="11" name="矩形 10"/>
          <p:cNvSpPr/>
          <p:nvPr/>
        </p:nvSpPr>
        <p:spPr>
          <a:xfrm>
            <a:off x="164809" y="1047240"/>
            <a:ext cx="11795166" cy="1528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2EBA7C"/>
                </a:solidFill>
                <a:latin typeface="黑体" panose="02010609060101010101" pitchFamily="49" charset="-122"/>
                <a:ea typeface="黑体" panose="02010609060101010101" pitchFamily="49" charset="-122"/>
              </a:rPr>
              <a:t>                 部署方式</a:t>
            </a:r>
            <a:endParaRPr lang="en-US" altLang="zh-CN" sz="2000" b="1" dirty="0" smtClean="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020348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35</a:t>
            </a:fld>
            <a:endParaRPr lang="zh-CN" altLang="en-US"/>
          </a:p>
        </p:txBody>
      </p:sp>
      <p:sp>
        <p:nvSpPr>
          <p:cNvPr id="5" name="文本框 4"/>
          <p:cNvSpPr txBox="1"/>
          <p:nvPr/>
        </p:nvSpPr>
        <p:spPr>
          <a:xfrm>
            <a:off x="505688" y="270738"/>
            <a:ext cx="6902817"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endParaRPr lang="zh-CN" altLang="en-US" dirty="0">
              <a:latin typeface="黑体" panose="02010609060101010101" pitchFamily="49" charset="-122"/>
              <a:ea typeface="黑体" panose="02010609060101010101" pitchFamily="49" charset="-122"/>
            </a:endParaRP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endParaRPr lang="zh-CN" altLang="en-US" sz="1400" dirty="0">
                  <a:latin typeface="黑体" panose="02010609060101010101" pitchFamily="49" charset="-122"/>
                  <a:ea typeface="黑体" panose="02010609060101010101" pitchFamily="49" charset="-122"/>
                </a:endParaRP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6078844" cy="307777"/>
          </a:xfrm>
          <a:prstGeom prst="rect">
            <a:avLst/>
          </a:prstGeom>
          <a:noFill/>
        </p:spPr>
        <p:txBody>
          <a:bodyPr wrap="none" rtlCol="0">
            <a:spAutoFit/>
          </a:bodyPr>
          <a:lstStyle/>
          <a:p>
            <a:r>
              <a:rPr lang="zh-CN" altLang="en-US" sz="1400" i="1" dirty="0" smtClean="0">
                <a:solidFill>
                  <a:schemeClr val="bg1"/>
                </a:solidFill>
              </a:rPr>
              <a:t>*需要特别说明的是，考虑到</a:t>
            </a:r>
            <a:r>
              <a:rPr lang="en-US" altLang="zh-CN" sz="1400" i="1" dirty="0" smtClean="0">
                <a:solidFill>
                  <a:schemeClr val="bg1"/>
                </a:solidFill>
              </a:rPr>
              <a:t>EdgeX</a:t>
            </a:r>
            <a:r>
              <a:rPr lang="zh-CN" altLang="en-US" sz="1400" i="1" dirty="0" smtClean="0">
                <a:solidFill>
                  <a:schemeClr val="bg1"/>
                </a:solidFill>
              </a:rPr>
              <a:t>的灵活性，</a:t>
            </a:r>
            <a:r>
              <a:rPr lang="en-US" altLang="zh-CN" sz="1400" i="1" dirty="0" smtClean="0">
                <a:solidFill>
                  <a:schemeClr val="bg1"/>
                </a:solidFill>
              </a:rPr>
              <a:t>AI</a:t>
            </a:r>
            <a:r>
              <a:rPr lang="zh-CN" altLang="en-US" sz="1400" i="1" dirty="0" smtClean="0">
                <a:solidFill>
                  <a:schemeClr val="bg1"/>
                </a:solidFill>
              </a:rPr>
              <a:t>推理等能力可以自定义。</a:t>
            </a:r>
            <a:endParaRPr lang="zh-CN" altLang="en-US" sz="1400" i="1" dirty="0">
              <a:solidFill>
                <a:schemeClr val="bg1"/>
              </a:solidFill>
            </a:endParaRPr>
          </a:p>
        </p:txBody>
      </p:sp>
    </p:spTree>
    <p:extLst>
      <p:ext uri="{BB962C8B-B14F-4D97-AF65-F5344CB8AC3E}">
        <p14:creationId xmlns:p14="http://schemas.microsoft.com/office/powerpoint/2010/main" val="15372002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Azure IoT Edge</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334003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平台资源消耗对比</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2336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en-US" altLang="zh-CN" sz="2400" dirty="0" smtClean="0">
                <a:solidFill>
                  <a:srgbClr val="2EBA7C"/>
                </a:solidFill>
                <a:latin typeface="黑体" panose="02010609060101010101" pitchFamily="49" charset="-122"/>
                <a:ea typeface="黑体" panose="02010609060101010101" pitchFamily="49" charset="-122"/>
              </a:rPr>
              <a:t>Docker</a:t>
            </a:r>
            <a:r>
              <a:rPr lang="zh-CN" altLang="en-US" sz="2400" dirty="0" smtClean="0">
                <a:solidFill>
                  <a:srgbClr val="2EBA7C"/>
                </a:solidFill>
                <a:latin typeface="黑体" panose="02010609060101010101" pitchFamily="49" charset="-122"/>
                <a:ea typeface="黑体" panose="02010609060101010101" pitchFamily="49" charset="-122"/>
              </a:rPr>
              <a:t>与</a:t>
            </a:r>
            <a:r>
              <a:rPr lang="en-US" altLang="zh-CN" sz="2400" dirty="0" smtClean="0">
                <a:solidFill>
                  <a:srgbClr val="2EBA7C"/>
                </a:solidFill>
                <a:latin typeface="黑体" panose="02010609060101010101" pitchFamily="49" charset="-122"/>
                <a:ea typeface="黑体" panose="02010609060101010101" pitchFamily="49" charset="-122"/>
              </a:rPr>
              <a:t>K8s</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41374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39</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5</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边缘计算项目展望</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27173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a:t>
            </a:fld>
            <a:endParaRPr lang="zh-CN" altLang="en-US"/>
          </a:p>
        </p:txBody>
      </p:sp>
      <p:sp>
        <p:nvSpPr>
          <p:cNvPr id="4" name="文本框 3"/>
          <p:cNvSpPr txBox="1"/>
          <p:nvPr/>
        </p:nvSpPr>
        <p:spPr>
          <a:xfrm>
            <a:off x="680603" y="390390"/>
            <a:ext cx="5787736"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什么是</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4754879" y="1868438"/>
            <a:ext cx="6774411" cy="3816429"/>
          </a:xfrm>
          <a:prstGeom prst="rect">
            <a:avLst/>
          </a:prstGeom>
        </p:spPr>
        <p:txBody>
          <a:bodyPr wrap="square">
            <a:spAutoFit/>
          </a:bodyPr>
          <a:lstStyle/>
          <a:p>
            <a:r>
              <a:rPr lang="zh-CN" altLang="en-US" sz="4000" dirty="0" smtClean="0">
                <a:solidFill>
                  <a:srgbClr val="2EBA7C"/>
                </a:solidFill>
                <a:latin typeface="黑体" panose="02010609060101010101" pitchFamily="49" charset="-122"/>
                <a:ea typeface="黑体" panose="02010609060101010101" pitchFamily="49" charset="-122"/>
              </a:rPr>
              <a:t>“</a:t>
            </a:r>
            <a:endParaRPr lang="en-US" altLang="zh-CN" sz="4000" dirty="0" smtClean="0">
              <a:solidFill>
                <a:srgbClr val="2EBA7C"/>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边缘</a:t>
            </a:r>
            <a:r>
              <a:rPr lang="zh-CN" altLang="en-US" dirty="0">
                <a:solidFill>
                  <a:schemeClr val="bg1"/>
                </a:solidFill>
                <a:latin typeface="黑体" panose="02010609060101010101" pitchFamily="49" charset="-122"/>
                <a:ea typeface="黑体" panose="02010609060101010101" pitchFamily="49" charset="-122"/>
              </a:rPr>
              <a:t>计算是在靠近物或数据源头的网络边缘侧，融合网络、</a:t>
            </a:r>
            <a:r>
              <a:rPr lang="zh-CN" altLang="en-US" dirty="0" smtClean="0">
                <a:solidFill>
                  <a:schemeClr val="bg1"/>
                </a:solidFill>
                <a:latin typeface="黑体" panose="02010609060101010101" pitchFamily="49" charset="-122"/>
                <a:ea typeface="黑体" panose="02010609060101010101" pitchFamily="49" charset="-122"/>
              </a:rPr>
              <a:t>计算</a:t>
            </a:r>
            <a:r>
              <a:rPr lang="zh-CN" altLang="en-US" dirty="0">
                <a:solidFill>
                  <a:schemeClr val="bg1"/>
                </a:solidFill>
                <a:latin typeface="黑体" panose="02010609060101010101" pitchFamily="49" charset="-122"/>
                <a:ea typeface="黑体" panose="02010609060101010101" pitchFamily="49" charset="-122"/>
              </a:rPr>
              <a:t>、存储、应用核心能力的分布式开放平台（架构），</a:t>
            </a:r>
            <a:r>
              <a:rPr lang="zh-CN" altLang="en-US" dirty="0" smtClean="0">
                <a:solidFill>
                  <a:schemeClr val="bg1"/>
                </a:solidFill>
                <a:latin typeface="黑体" panose="02010609060101010101" pitchFamily="49" charset="-122"/>
                <a:ea typeface="黑体" panose="02010609060101010101" pitchFamily="49" charset="-122"/>
              </a:rPr>
              <a:t>就近提供</a:t>
            </a:r>
            <a:r>
              <a:rPr lang="zh-CN" altLang="en-US" dirty="0">
                <a:solidFill>
                  <a:schemeClr val="bg1"/>
                </a:solidFill>
                <a:latin typeface="黑体" panose="02010609060101010101" pitchFamily="49" charset="-122"/>
                <a:ea typeface="黑体" panose="02010609060101010101" pitchFamily="49" charset="-122"/>
              </a:rPr>
              <a:t>边缘智能服务，满足行业数字化在敏捷</a:t>
            </a:r>
            <a:r>
              <a:rPr lang="zh-CN" altLang="en-US" dirty="0" smtClean="0">
                <a:solidFill>
                  <a:schemeClr val="bg1"/>
                </a:solidFill>
                <a:latin typeface="黑体" panose="02010609060101010101" pitchFamily="49" charset="-122"/>
                <a:ea typeface="黑体" panose="02010609060101010101" pitchFamily="49" charset="-122"/>
              </a:rPr>
              <a:t>联接基础上，实现实时业务、数据优化、</a:t>
            </a:r>
            <a:r>
              <a:rPr lang="zh-CN" altLang="en-US" dirty="0">
                <a:solidFill>
                  <a:schemeClr val="bg1"/>
                </a:solidFill>
                <a:latin typeface="黑体" panose="02010609060101010101" pitchFamily="49" charset="-122"/>
                <a:ea typeface="黑体" panose="02010609060101010101" pitchFamily="49" charset="-122"/>
              </a:rPr>
              <a:t>应用</a:t>
            </a:r>
            <a:r>
              <a:rPr lang="zh-CN" altLang="en-US" dirty="0" smtClean="0">
                <a:solidFill>
                  <a:schemeClr val="bg1"/>
                </a:solidFill>
                <a:latin typeface="黑体" panose="02010609060101010101" pitchFamily="49" charset="-122"/>
                <a:ea typeface="黑体" panose="02010609060101010101" pitchFamily="49" charset="-122"/>
              </a:rPr>
              <a:t>智能、</a:t>
            </a:r>
            <a:r>
              <a:rPr lang="zh-CN" altLang="en-US" dirty="0">
                <a:solidFill>
                  <a:schemeClr val="bg1"/>
                </a:solidFill>
                <a:latin typeface="黑体" panose="02010609060101010101" pitchFamily="49" charset="-122"/>
                <a:ea typeface="黑体" panose="02010609060101010101" pitchFamily="49" charset="-122"/>
              </a:rPr>
              <a:t>安全与</a:t>
            </a:r>
            <a:r>
              <a:rPr lang="zh-CN" altLang="en-US" dirty="0" smtClean="0">
                <a:solidFill>
                  <a:schemeClr val="bg1"/>
                </a:solidFill>
                <a:latin typeface="黑体" panose="02010609060101010101" pitchFamily="49" charset="-122"/>
                <a:ea typeface="黑体" panose="02010609060101010101" pitchFamily="49" charset="-122"/>
              </a:rPr>
              <a:t>隐私保护等方面</a:t>
            </a:r>
            <a:r>
              <a:rPr lang="zh-CN" altLang="en-US" dirty="0">
                <a:solidFill>
                  <a:schemeClr val="bg1"/>
                </a:solidFill>
                <a:latin typeface="黑体" panose="02010609060101010101" pitchFamily="49" charset="-122"/>
                <a:ea typeface="黑体" panose="02010609060101010101" pitchFamily="49" charset="-122"/>
              </a:rPr>
              <a:t>的关键需求</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未来</a:t>
            </a:r>
            <a:r>
              <a:rPr lang="zh-CN" altLang="en-US" dirty="0">
                <a:solidFill>
                  <a:schemeClr val="bg1"/>
                </a:solidFill>
                <a:latin typeface="黑体" panose="02010609060101010101" pitchFamily="49" charset="-122"/>
                <a:ea typeface="黑体" panose="02010609060101010101" pitchFamily="49" charset="-122"/>
              </a:rPr>
              <a:t>超过 </a:t>
            </a:r>
            <a:r>
              <a:rPr lang="en-US" altLang="zh-CN" sz="2400" dirty="0">
                <a:solidFill>
                  <a:schemeClr val="bg1"/>
                </a:solidFill>
                <a:latin typeface="黑体" panose="02010609060101010101" pitchFamily="49" charset="-122"/>
                <a:ea typeface="黑体" panose="02010609060101010101" pitchFamily="49" charset="-122"/>
              </a:rPr>
              <a:t>70%</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的数据需要在边缘侧分析、处理和存储。</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sz="4000" dirty="0" smtClean="0">
                <a:solidFill>
                  <a:srgbClr val="2EBA7C"/>
                </a:solidFill>
                <a:latin typeface="黑体" panose="02010609060101010101" pitchFamily="49" charset="-122"/>
                <a:ea typeface="黑体" panose="02010609060101010101" pitchFamily="49" charset="-122"/>
              </a:rPr>
              <a:t>                        ”</a:t>
            </a:r>
            <a:endParaRPr lang="en-US" altLang="zh-CN" sz="4000" dirty="0" smtClean="0">
              <a:solidFill>
                <a:srgbClr val="2EBA7C"/>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边缘计算</a:t>
            </a:r>
            <a:r>
              <a:rPr lang="en-US" altLang="zh-CN" sz="1600" dirty="0" smtClean="0">
                <a:solidFill>
                  <a:schemeClr val="bg1"/>
                </a:solidFill>
                <a:latin typeface="黑体" panose="02010609060101010101" pitchFamily="49" charset="-122"/>
                <a:ea typeface="黑体" panose="02010609060101010101" pitchFamily="49" charset="-122"/>
              </a:rPr>
              <a:t>IT</a:t>
            </a:r>
            <a:r>
              <a:rPr lang="zh-CN" altLang="en-US" sz="1600" dirty="0" smtClean="0">
                <a:solidFill>
                  <a:schemeClr val="bg1"/>
                </a:solidFill>
                <a:latin typeface="黑体" panose="02010609060101010101" pitchFamily="49" charset="-122"/>
                <a:ea typeface="黑体" panose="02010609060101010101" pitchFamily="49" charset="-122"/>
              </a:rPr>
              <a:t>基础设施白皮书</a:t>
            </a:r>
            <a:r>
              <a:rPr lang="en-US" altLang="zh-CN" sz="1600" dirty="0" smtClean="0">
                <a:solidFill>
                  <a:schemeClr val="bg1"/>
                </a:solidFill>
                <a:latin typeface="黑体" panose="02010609060101010101" pitchFamily="49" charset="-122"/>
                <a:ea typeface="黑体" panose="02010609060101010101" pitchFamily="49" charset="-122"/>
              </a:rPr>
              <a:t>1.0</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2019</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3"/>
          <a:stretch>
            <a:fillRect/>
          </a:stretch>
        </p:blipFill>
        <p:spPr>
          <a:xfrm>
            <a:off x="373224" y="1427335"/>
            <a:ext cx="4161831" cy="5041567"/>
          </a:xfrm>
          <a:prstGeom prst="rect">
            <a:avLst/>
          </a:prstGeom>
        </p:spPr>
      </p:pic>
    </p:spTree>
    <p:extLst>
      <p:ext uri="{BB962C8B-B14F-4D97-AF65-F5344CB8AC3E}">
        <p14:creationId xmlns:p14="http://schemas.microsoft.com/office/powerpoint/2010/main" val="3801777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1"/>
          </p:nvPr>
        </p:nvSpPr>
        <p:spPr/>
        <p:txBody>
          <a:bodyPr/>
          <a:lstStyle/>
          <a:p>
            <a:fld id="{39CA78E4-F434-4116-A7EE-5A6838CB0D53}" type="slidenum">
              <a:rPr lang="zh-CN" altLang="en-US" smtClean="0"/>
              <a:t>40</a:t>
            </a:fld>
            <a:endParaRPr lang="zh-CN" altLang="en-US"/>
          </a:p>
        </p:txBody>
      </p:sp>
    </p:spTree>
    <p:extLst>
      <p:ext uri="{BB962C8B-B14F-4D97-AF65-F5344CB8AC3E}">
        <p14:creationId xmlns:p14="http://schemas.microsoft.com/office/powerpoint/2010/main" val="1712284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边缘计算发展史</a:t>
            </a:r>
          </a:p>
        </p:txBody>
      </p:sp>
      <p:grpSp>
        <p:nvGrpSpPr>
          <p:cNvPr id="10" name="组合 9"/>
          <p:cNvGrpSpPr/>
          <p:nvPr/>
        </p:nvGrpSpPr>
        <p:grpSpPr>
          <a:xfrm>
            <a:off x="737080" y="3471293"/>
            <a:ext cx="152488" cy="148074"/>
            <a:chOff x="783841" y="2706485"/>
            <a:chExt cx="152488" cy="148074"/>
          </a:xfrm>
        </p:grpSpPr>
        <p:sp>
          <p:nvSpPr>
            <p:cNvPr id="9" name="椭圆 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4" idx="6"/>
          </p:cNvCxnSpPr>
          <p:nvPr/>
        </p:nvCxnSpPr>
        <p:spPr>
          <a:xfrm flipV="1">
            <a:off x="870976" y="3545330"/>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60458" y="3465162"/>
            <a:ext cx="152488" cy="148074"/>
            <a:chOff x="783841" y="2706485"/>
            <a:chExt cx="152488" cy="148074"/>
          </a:xfrm>
        </p:grpSpPr>
        <p:sp>
          <p:nvSpPr>
            <p:cNvPr id="12" name="椭圆 1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05689" y="1748995"/>
            <a:ext cx="1220474" cy="1635221"/>
            <a:chOff x="552450" y="1282700"/>
            <a:chExt cx="1073150" cy="1336708"/>
          </a:xfrm>
        </p:grpSpPr>
        <p:sp>
          <p:nvSpPr>
            <p:cNvPr id="14" name="矩形标注 13"/>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552450" y="1449857"/>
              <a:ext cx="1073149"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1998</a:t>
              </a:r>
            </a:p>
            <a:p>
              <a:r>
                <a:rPr lang="en-US" altLang="zh-CN" sz="1400" dirty="0" smtClean="0">
                  <a:solidFill>
                    <a:schemeClr val="bg1"/>
                  </a:solidFill>
                  <a:latin typeface="黑体" panose="02010609060101010101" pitchFamily="49" charset="-122"/>
                  <a:ea typeface="黑体" panose="02010609060101010101" pitchFamily="49" charset="-122"/>
                </a:rPr>
                <a:t>Akamai</a:t>
              </a:r>
              <a:r>
                <a:rPr lang="zh-CN" altLang="en-US" sz="1400" dirty="0" smtClean="0">
                  <a:solidFill>
                    <a:schemeClr val="bg1"/>
                  </a:solidFill>
                  <a:latin typeface="黑体" panose="02010609060101010101" pitchFamily="49" charset="-122"/>
                  <a:ea typeface="黑体" panose="02010609060101010101" pitchFamily="49" charset="-122"/>
                </a:rPr>
                <a:t>公司提出内容分发网络（</a:t>
              </a:r>
              <a:r>
                <a:rPr lang="en-US" altLang="zh-CN" sz="1400" dirty="0" smtClean="0">
                  <a:solidFill>
                    <a:schemeClr val="bg1"/>
                  </a:solidFill>
                  <a:latin typeface="黑体" panose="02010609060101010101" pitchFamily="49" charset="-122"/>
                  <a:ea typeface="黑体" panose="02010609060101010101" pitchFamily="49" charset="-122"/>
                </a:rPr>
                <a:t>CDN</a:t>
              </a:r>
              <a:r>
                <a:rPr lang="zh-CN" altLang="en-US" sz="1400" dirty="0" smtClean="0">
                  <a:solidFill>
                    <a:schemeClr val="bg1"/>
                  </a:solidFill>
                  <a:latin typeface="黑体" panose="02010609060101010101" pitchFamily="49" charset="-122"/>
                  <a:ea typeface="黑体" panose="02010609060101010101" pitchFamily="49" charset="-122"/>
                </a:rPr>
                <a:t>）</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5" name="组合 34"/>
          <p:cNvGrpSpPr/>
          <p:nvPr/>
        </p:nvGrpSpPr>
        <p:grpSpPr>
          <a:xfrm>
            <a:off x="952541" y="3814972"/>
            <a:ext cx="1549137" cy="1591654"/>
            <a:chOff x="1625600" y="3051848"/>
            <a:chExt cx="1073150" cy="1364610"/>
          </a:xfrm>
        </p:grpSpPr>
        <p:sp>
          <p:nvSpPr>
            <p:cNvPr id="15" name="矩形标注 14"/>
            <p:cNvSpPr/>
            <p:nvPr/>
          </p:nvSpPr>
          <p:spPr>
            <a:xfrm rot="10800000" flipH="1">
              <a:off x="1625600" y="3051848"/>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25601" y="3246907"/>
              <a:ext cx="1073149" cy="1169551"/>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2003 </a:t>
              </a:r>
            </a:p>
            <a:p>
              <a:r>
                <a:rPr lang="en-US" altLang="zh-CN" sz="1400" dirty="0" smtClean="0">
                  <a:solidFill>
                    <a:schemeClr val="bg1"/>
                  </a:solidFill>
                  <a:latin typeface="黑体" panose="02010609060101010101" pitchFamily="49" charset="-122"/>
                  <a:ea typeface="黑体" panose="02010609060101010101" pitchFamily="49" charset="-122"/>
                </a:rPr>
                <a:t>IBM</a:t>
              </a:r>
              <a:r>
                <a:rPr lang="zh-CN" altLang="en-US" sz="1400" dirty="0" smtClean="0">
                  <a:solidFill>
                    <a:schemeClr val="bg1"/>
                  </a:solidFill>
                  <a:latin typeface="黑体" panose="02010609060101010101" pitchFamily="49" charset="-122"/>
                  <a:ea typeface="黑体" panose="02010609060101010101" pitchFamily="49" charset="-122"/>
                </a:rPr>
                <a:t>在</a:t>
              </a:r>
              <a:r>
                <a:rPr lang="en-US" altLang="zh-CN" sz="1400" dirty="0" smtClean="0">
                  <a:solidFill>
                    <a:schemeClr val="bg1"/>
                  </a:solidFill>
                  <a:latin typeface="黑体" panose="02010609060101010101" pitchFamily="49" charset="-122"/>
                  <a:ea typeface="黑体" panose="02010609060101010101" pitchFamily="49" charset="-122"/>
                </a:rPr>
                <a:t>WebSphere</a:t>
              </a:r>
              <a:r>
                <a:rPr lang="zh-CN" altLang="en-US" sz="1400" dirty="0" smtClean="0">
                  <a:solidFill>
                    <a:schemeClr val="bg1"/>
                  </a:solidFill>
                  <a:latin typeface="黑体" panose="02010609060101010101" pitchFamily="49" charset="-122"/>
                  <a:ea typeface="黑体" panose="02010609060101010101" pitchFamily="49" charset="-122"/>
                </a:rPr>
                <a:t>上提供基于</a:t>
              </a:r>
              <a:r>
                <a:rPr lang="en-US" altLang="zh-CN" sz="1400" dirty="0" smtClean="0">
                  <a:solidFill>
                    <a:schemeClr val="bg1"/>
                  </a:solidFill>
                  <a:latin typeface="黑体" panose="02010609060101010101" pitchFamily="49" charset="-122"/>
                  <a:ea typeface="黑体" panose="02010609060101010101" pitchFamily="49" charset="-122"/>
                </a:rPr>
                <a:t>Edge</a:t>
              </a:r>
              <a:r>
                <a:rPr lang="zh-CN" altLang="en-US" sz="1400" dirty="0" smtClean="0">
                  <a:solidFill>
                    <a:schemeClr val="bg1"/>
                  </a:solidFill>
                  <a:latin typeface="黑体" panose="02010609060101010101" pitchFamily="49" charset="-122"/>
                  <a:ea typeface="黑体" panose="02010609060101010101" pitchFamily="49" charset="-122"/>
                </a:rPr>
                <a:t>的服务</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19" name="组合 18"/>
          <p:cNvGrpSpPr/>
          <p:nvPr/>
        </p:nvGrpSpPr>
        <p:grpSpPr>
          <a:xfrm>
            <a:off x="2203496" y="3458034"/>
            <a:ext cx="152488" cy="148074"/>
            <a:chOff x="783841" y="2706485"/>
            <a:chExt cx="152488" cy="148074"/>
          </a:xfrm>
        </p:grpSpPr>
        <p:sp>
          <p:nvSpPr>
            <p:cNvPr id="20" name="椭圆 1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2972500" y="3465162"/>
            <a:ext cx="152488" cy="148074"/>
            <a:chOff x="783841" y="2706485"/>
            <a:chExt cx="152488" cy="148074"/>
          </a:xfrm>
        </p:grpSpPr>
        <p:sp>
          <p:nvSpPr>
            <p:cNvPr id="24" name="椭圆 23"/>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53488" y="1772327"/>
            <a:ext cx="1291970" cy="1828366"/>
            <a:chOff x="552450" y="1282700"/>
            <a:chExt cx="1073150" cy="1552152"/>
          </a:xfrm>
        </p:grpSpPr>
        <p:sp>
          <p:nvSpPr>
            <p:cNvPr id="32" name="矩形标注 3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3" name="文本框 32"/>
            <p:cNvSpPr txBox="1"/>
            <p:nvPr/>
          </p:nvSpPr>
          <p:spPr>
            <a:xfrm>
              <a:off x="552450" y="1449857"/>
              <a:ext cx="1073149" cy="1384995"/>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2004 </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新加坡信息通信研究所</a:t>
              </a:r>
              <a:r>
                <a:rPr lang="zh-CN" altLang="en-US" sz="1400" dirty="0">
                  <a:solidFill>
                    <a:schemeClr val="bg1"/>
                  </a:solidFill>
                  <a:latin typeface="黑体" panose="02010609060101010101" pitchFamily="49" charset="-122"/>
                  <a:ea typeface="黑体" panose="02010609060101010101" pitchFamily="49" charset="-122"/>
                </a:rPr>
                <a:t>发表关于边缘计算的学术</a:t>
              </a:r>
              <a:r>
                <a:rPr lang="zh-CN" altLang="en-US" sz="1400" dirty="0" smtClean="0">
                  <a:solidFill>
                    <a:schemeClr val="bg1"/>
                  </a:solidFill>
                  <a:latin typeface="黑体" panose="02010609060101010101" pitchFamily="49" charset="-122"/>
                  <a:ea typeface="黑体" panose="02010609060101010101" pitchFamily="49" charset="-122"/>
                </a:rPr>
                <a:t>论文</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6" name="组合 35"/>
          <p:cNvGrpSpPr/>
          <p:nvPr/>
        </p:nvGrpSpPr>
        <p:grpSpPr>
          <a:xfrm>
            <a:off x="2718374" y="3826572"/>
            <a:ext cx="1339052" cy="1687820"/>
            <a:chOff x="1625600" y="3051848"/>
            <a:chExt cx="1073150" cy="1580054"/>
          </a:xfrm>
        </p:grpSpPr>
        <p:sp>
          <p:nvSpPr>
            <p:cNvPr id="37" name="矩形标注 36"/>
            <p:cNvSpPr/>
            <p:nvPr/>
          </p:nvSpPr>
          <p:spPr>
            <a:xfrm rot="10800000" flipH="1">
              <a:off x="1625600" y="3051848"/>
              <a:ext cx="1073150" cy="132001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625601" y="3246907"/>
              <a:ext cx="1073149" cy="1384995"/>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2009 </a:t>
              </a:r>
              <a:endParaRPr lang="en-US" altLang="zh-CN" sz="1400" dirty="0">
                <a:solidFill>
                  <a:schemeClr val="bg1"/>
                </a:solidFill>
                <a:latin typeface="黑体" panose="02010609060101010101" pitchFamily="49" charset="-122"/>
                <a:ea typeface="黑体" panose="02010609060101010101" pitchFamily="49" charset="-122"/>
              </a:endParaRPr>
            </a:p>
            <a:p>
              <a:r>
                <a:rPr lang="en-US" altLang="zh-CN" sz="1400" dirty="0" smtClean="0">
                  <a:solidFill>
                    <a:schemeClr val="bg1"/>
                  </a:solidFill>
                  <a:latin typeface="黑体" panose="02010609060101010101" pitchFamily="49" charset="-122"/>
                  <a:ea typeface="黑体" panose="02010609060101010101" pitchFamily="49" charset="-122"/>
                </a:rPr>
                <a:t>Molina</a:t>
              </a:r>
              <a:r>
                <a:rPr lang="zh-CN" altLang="en-US" sz="1400" dirty="0" smtClean="0">
                  <a:solidFill>
                    <a:schemeClr val="bg1"/>
                  </a:solidFill>
                  <a:latin typeface="黑体" panose="02010609060101010101" pitchFamily="49" charset="-122"/>
                  <a:ea typeface="黑体" panose="02010609060101010101" pitchFamily="49" charset="-122"/>
                </a:rPr>
                <a:t>提出海计算的概念，指智能设备的前端处理</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9" name="组合 38"/>
          <p:cNvGrpSpPr/>
          <p:nvPr/>
        </p:nvGrpSpPr>
        <p:grpSpPr>
          <a:xfrm>
            <a:off x="3756659" y="3465162"/>
            <a:ext cx="152488" cy="148074"/>
            <a:chOff x="783841" y="2706485"/>
            <a:chExt cx="152488" cy="148074"/>
          </a:xfrm>
        </p:grpSpPr>
        <p:sp>
          <p:nvSpPr>
            <p:cNvPr id="40" name="椭圆 3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flipV="1">
            <a:off x="1619369"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371768"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155927" y="353786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502888" y="1748995"/>
            <a:ext cx="1283716" cy="1593544"/>
            <a:chOff x="552450" y="1282700"/>
            <a:chExt cx="1073150" cy="1277264"/>
          </a:xfrm>
        </p:grpSpPr>
        <p:sp>
          <p:nvSpPr>
            <p:cNvPr id="48" name="矩形标注 47"/>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552450" y="1449857"/>
              <a:ext cx="1073149" cy="1110107"/>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2010</a:t>
              </a:r>
            </a:p>
            <a:p>
              <a:r>
                <a:rPr lang="zh-CN" altLang="en-US" sz="1400" dirty="0" smtClean="0">
                  <a:solidFill>
                    <a:schemeClr val="bg1"/>
                  </a:solidFill>
                  <a:latin typeface="黑体" panose="02010609060101010101" pitchFamily="49" charset="-122"/>
                  <a:ea typeface="黑体" panose="02010609060101010101" pitchFamily="49" charset="-122"/>
                </a:rPr>
                <a:t>提出移动边缘计算（</a:t>
              </a:r>
              <a:r>
                <a:rPr lang="en-US" altLang="zh-CN" sz="1400" dirty="0" smtClean="0">
                  <a:solidFill>
                    <a:schemeClr val="bg1"/>
                  </a:solidFill>
                  <a:latin typeface="黑体" panose="02010609060101010101" pitchFamily="49" charset="-122"/>
                  <a:ea typeface="黑体" panose="02010609060101010101" pitchFamily="49" charset="-122"/>
                </a:rPr>
                <a:t>MEC</a:t>
              </a:r>
              <a:r>
                <a:rPr lang="zh-CN" altLang="en-US" sz="1400" dirty="0" smtClean="0">
                  <a:solidFill>
                    <a:schemeClr val="bg1"/>
                  </a:solidFill>
                  <a:latin typeface="黑体" panose="02010609060101010101" pitchFamily="49" charset="-122"/>
                  <a:ea typeface="黑体" panose="02010609060101010101" pitchFamily="49" charset="-122"/>
                </a:rPr>
                <a:t>），服务移动用户</a:t>
              </a:r>
              <a:r>
                <a:rPr lang="en-US" altLang="zh-CN" sz="1400" dirty="0" smtClean="0">
                  <a:solidFill>
                    <a:schemeClr val="bg1"/>
                  </a:solidFill>
                  <a:latin typeface="黑体" panose="02010609060101010101" pitchFamily="49" charset="-122"/>
                  <a:ea typeface="黑体" panose="02010609060101010101" pitchFamily="49" charset="-122"/>
                </a:rPr>
                <a:t> </a:t>
              </a:r>
            </a:p>
          </p:txBody>
        </p:sp>
      </p:grpSp>
      <p:cxnSp>
        <p:nvCxnSpPr>
          <p:cNvPr id="50" name="直接连接符 49"/>
          <p:cNvCxnSpPr/>
          <p:nvPr/>
        </p:nvCxnSpPr>
        <p:spPr>
          <a:xfrm flipV="1">
            <a:off x="3927738" y="3537423"/>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496930" y="3455531"/>
            <a:ext cx="152488" cy="148074"/>
            <a:chOff x="783841" y="2706485"/>
            <a:chExt cx="152488" cy="148074"/>
          </a:xfrm>
        </p:grpSpPr>
        <p:sp>
          <p:nvSpPr>
            <p:cNvPr id="52" name="椭圆 5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p:cNvCxnSpPr/>
          <p:nvPr/>
        </p:nvCxnSpPr>
        <p:spPr>
          <a:xfrm flipV="1">
            <a:off x="4668009" y="352779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274123" y="3814971"/>
            <a:ext cx="1302392" cy="1421644"/>
            <a:chOff x="1625600" y="3051847"/>
            <a:chExt cx="1162054" cy="1421644"/>
          </a:xfrm>
        </p:grpSpPr>
        <p:sp>
          <p:nvSpPr>
            <p:cNvPr id="56" name="矩形标注 55"/>
            <p:cNvSpPr/>
            <p:nvPr/>
          </p:nvSpPr>
          <p:spPr>
            <a:xfrm rot="10800000" flipH="1">
              <a:off x="1625600" y="3051847"/>
              <a:ext cx="1162054" cy="142164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625600" y="3246907"/>
              <a:ext cx="1162053"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2012</a:t>
              </a:r>
              <a:endParaRPr lang="en-US" altLang="zh-CN" sz="1400" dirty="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思科提出雾计算，</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中国科学院提出海云计算</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58" name="组合 57"/>
          <p:cNvGrpSpPr/>
          <p:nvPr/>
        </p:nvGrpSpPr>
        <p:grpSpPr>
          <a:xfrm>
            <a:off x="5234980" y="3454425"/>
            <a:ext cx="152488" cy="148074"/>
            <a:chOff x="783841" y="2706485"/>
            <a:chExt cx="152488" cy="148074"/>
          </a:xfrm>
        </p:grpSpPr>
        <p:sp>
          <p:nvSpPr>
            <p:cNvPr id="59" name="椭圆 5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977820" y="1748995"/>
            <a:ext cx="1355905" cy="1532563"/>
            <a:chOff x="552450" y="1282700"/>
            <a:chExt cx="1073150" cy="1233774"/>
          </a:xfrm>
        </p:grpSpPr>
        <p:sp>
          <p:nvSpPr>
            <p:cNvPr id="62" name="矩形标注 6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552450" y="1449857"/>
              <a:ext cx="1073149" cy="1066617"/>
            </a:xfrm>
            <a:prstGeom prst="rect">
              <a:avLst/>
            </a:prstGeom>
            <a:noFill/>
          </p:spPr>
          <p:txBody>
            <a:bodyPr wrap="square" rtlCol="0">
              <a:spAutoFit/>
            </a:bodyPr>
            <a:lstStyle/>
            <a:p>
              <a:r>
                <a:rPr lang="en-US" altLang="zh-CN" sz="1400" dirty="0" smtClean="0">
                  <a:solidFill>
                    <a:srgbClr val="2EBA7C"/>
                  </a:solidFill>
                  <a:latin typeface="黑体" panose="02010609060101010101" pitchFamily="49" charset="-122"/>
                  <a:ea typeface="黑体" panose="02010609060101010101" pitchFamily="49" charset="-122"/>
                </a:rPr>
                <a:t>2013</a:t>
              </a:r>
            </a:p>
            <a:p>
              <a:r>
                <a:rPr lang="zh-CN" altLang="en-US" sz="1400" dirty="0" smtClean="0">
                  <a:solidFill>
                    <a:srgbClr val="2EBA7C"/>
                  </a:solidFill>
                  <a:latin typeface="黑体" panose="02010609060101010101" pitchFamily="49" charset="-122"/>
                  <a:ea typeface="黑体" panose="02010609060101010101" pitchFamily="49" charset="-122"/>
                </a:rPr>
                <a:t>美国太平洋西北国家实验室首次提出边缘计算</a:t>
              </a:r>
              <a:r>
                <a:rPr lang="en-US" altLang="zh-CN" sz="1400" dirty="0" smtClean="0">
                  <a:solidFill>
                    <a:srgbClr val="2EBA7C"/>
                  </a:solidFill>
                  <a:latin typeface="黑体" panose="02010609060101010101" pitchFamily="49" charset="-122"/>
                  <a:ea typeface="黑体" panose="02010609060101010101" pitchFamily="49" charset="-122"/>
                </a:rPr>
                <a:t>(Edge Computing</a:t>
              </a:r>
              <a:r>
                <a:rPr lang="en-US" altLang="zh-CN" sz="1400" dirty="0">
                  <a:solidFill>
                    <a:srgbClr val="2EBA7C"/>
                  </a:solidFill>
                  <a:latin typeface="黑体" panose="02010609060101010101" pitchFamily="49" charset="-122"/>
                  <a:ea typeface="黑体" panose="02010609060101010101" pitchFamily="49" charset="-122"/>
                </a:rPr>
                <a:t>)</a:t>
              </a:r>
              <a:endParaRPr lang="en-US" altLang="zh-CN" sz="1400" dirty="0" smtClean="0">
                <a:solidFill>
                  <a:srgbClr val="2EBA7C"/>
                </a:solidFill>
                <a:latin typeface="黑体" panose="02010609060101010101" pitchFamily="49" charset="-122"/>
                <a:ea typeface="黑体" panose="02010609060101010101" pitchFamily="49" charset="-122"/>
              </a:endParaRPr>
            </a:p>
          </p:txBody>
        </p:sp>
      </p:grpSp>
      <p:cxnSp>
        <p:nvCxnSpPr>
          <p:cNvPr id="64" name="直接连接符 63"/>
          <p:cNvCxnSpPr/>
          <p:nvPr/>
        </p:nvCxnSpPr>
        <p:spPr>
          <a:xfrm>
            <a:off x="5403237" y="3515424"/>
            <a:ext cx="643680" cy="12368"/>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6069748" y="3455128"/>
            <a:ext cx="152488" cy="148074"/>
            <a:chOff x="783841" y="2706485"/>
            <a:chExt cx="152488" cy="148074"/>
          </a:xfrm>
        </p:grpSpPr>
        <p:sp>
          <p:nvSpPr>
            <p:cNvPr id="66" name="椭圆 65"/>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5693568" y="3819694"/>
            <a:ext cx="1619083" cy="1416920"/>
            <a:chOff x="1625600" y="3051847"/>
            <a:chExt cx="1150932" cy="1416920"/>
          </a:xfrm>
        </p:grpSpPr>
        <p:sp>
          <p:nvSpPr>
            <p:cNvPr id="69" name="矩形标注 68"/>
            <p:cNvSpPr/>
            <p:nvPr/>
          </p:nvSpPr>
          <p:spPr>
            <a:xfrm rot="10800000" flipH="1">
              <a:off x="1625600" y="3051847"/>
              <a:ext cx="1150932" cy="141692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1625601" y="3246907"/>
              <a:ext cx="1150931" cy="1169551"/>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2016</a:t>
              </a:r>
            </a:p>
            <a:p>
              <a:r>
                <a:rPr lang="zh-CN" altLang="en-US" sz="1400" dirty="0">
                  <a:solidFill>
                    <a:srgbClr val="2EBA7C"/>
                  </a:solidFill>
                  <a:latin typeface="黑体" panose="02010609060101010101" pitchFamily="49" charset="-122"/>
                  <a:ea typeface="黑体" panose="02010609060101010101" pitchFamily="49" charset="-122"/>
                </a:rPr>
                <a:t>中国科学院沈阳自动化研究所等单位联合成立边缘计算产业联盟（</a:t>
              </a:r>
              <a:r>
                <a:rPr lang="en-US" altLang="zh-CN" sz="1400" dirty="0">
                  <a:solidFill>
                    <a:srgbClr val="2EBA7C"/>
                  </a:solidFill>
                  <a:latin typeface="黑体" panose="02010609060101010101" pitchFamily="49" charset="-122"/>
                  <a:ea typeface="黑体" panose="02010609060101010101" pitchFamily="49" charset="-122"/>
                </a:rPr>
                <a:t>ECC</a:t>
              </a:r>
              <a:r>
                <a:rPr lang="zh-CN" altLang="en-US" sz="1400" dirty="0">
                  <a:solidFill>
                    <a:srgbClr val="2EBA7C"/>
                  </a:solidFill>
                  <a:latin typeface="黑体" panose="02010609060101010101" pitchFamily="49" charset="-122"/>
                  <a:ea typeface="黑体" panose="02010609060101010101" pitchFamily="49" charset="-122"/>
                </a:rPr>
                <a:t>）</a:t>
              </a:r>
            </a:p>
          </p:txBody>
        </p:sp>
      </p:grpSp>
      <p:sp>
        <p:nvSpPr>
          <p:cNvPr id="75" name="矩形标注 74"/>
          <p:cNvSpPr/>
          <p:nvPr/>
        </p:nvSpPr>
        <p:spPr>
          <a:xfrm rot="10800000" flipH="1">
            <a:off x="7818743" y="3789004"/>
            <a:ext cx="2827486" cy="144761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7818744" y="3984068"/>
            <a:ext cx="2827485" cy="1169551"/>
          </a:xfrm>
          <a:prstGeom prst="rect">
            <a:avLst/>
          </a:prstGeom>
          <a:noFill/>
        </p:spPr>
        <p:txBody>
          <a:bodyPr wrap="square" rtlCol="0">
            <a:spAutoFit/>
          </a:bodyPr>
          <a:lstStyle>
            <a:defPPr>
              <a:defRPr lang="zh-CN"/>
            </a:defPPr>
            <a:lvl1pPr>
              <a:defRPr sz="1200" b="1">
                <a:solidFill>
                  <a:srgbClr val="2EBA7C"/>
                </a:solidFill>
                <a:latin typeface="黑体" panose="02010609060101010101" pitchFamily="49" charset="-122"/>
                <a:ea typeface="黑体" panose="02010609060101010101" pitchFamily="49" charset="-122"/>
              </a:defRPr>
            </a:lvl1pPr>
          </a:lstStyle>
          <a:p>
            <a:r>
              <a:rPr lang="en-US" altLang="zh-CN" sz="1400" b="0" dirty="0">
                <a:solidFill>
                  <a:schemeClr val="accent6"/>
                </a:solidFill>
              </a:rPr>
              <a:t>2018</a:t>
            </a:r>
          </a:p>
          <a:p>
            <a:r>
              <a:rPr lang="zh-CN" altLang="en-US" sz="1400" b="0" dirty="0">
                <a:solidFill>
                  <a:schemeClr val="accent6"/>
                </a:solidFill>
              </a:rPr>
              <a:t>百度开源边缘计算</a:t>
            </a:r>
            <a:r>
              <a:rPr lang="en-US" altLang="zh-CN" sz="1400" b="0" dirty="0">
                <a:solidFill>
                  <a:schemeClr val="accent6"/>
                </a:solidFill>
              </a:rPr>
              <a:t>OpenEdge</a:t>
            </a:r>
            <a:r>
              <a:rPr lang="zh-CN" altLang="en-US" sz="1400" b="0" dirty="0">
                <a:solidFill>
                  <a:schemeClr val="accent6"/>
                </a:solidFill>
              </a:rPr>
              <a:t>平台；</a:t>
            </a:r>
            <a:endParaRPr lang="en-US" altLang="zh-CN" sz="1400" b="0" dirty="0">
              <a:solidFill>
                <a:schemeClr val="accent6"/>
              </a:solidFill>
            </a:endParaRPr>
          </a:p>
          <a:p>
            <a:r>
              <a:rPr lang="zh-CN" altLang="en-US" sz="1400" b="0" dirty="0">
                <a:solidFill>
                  <a:schemeClr val="accent6"/>
                </a:solidFill>
              </a:rPr>
              <a:t>微软发布</a:t>
            </a:r>
            <a:r>
              <a:rPr lang="en-US" altLang="zh-CN" sz="1400" b="0" dirty="0">
                <a:solidFill>
                  <a:schemeClr val="accent6"/>
                </a:solidFill>
              </a:rPr>
              <a:t>Azure IoT Edge</a:t>
            </a:r>
            <a:r>
              <a:rPr lang="zh-CN" altLang="en-US" sz="1400" b="0" dirty="0">
                <a:solidFill>
                  <a:schemeClr val="accent6"/>
                </a:solidFill>
              </a:rPr>
              <a:t>；</a:t>
            </a:r>
            <a:endParaRPr lang="en-US" altLang="zh-CN" sz="1400" b="0" dirty="0">
              <a:solidFill>
                <a:schemeClr val="accent6"/>
              </a:solidFill>
            </a:endParaRPr>
          </a:p>
          <a:p>
            <a:r>
              <a:rPr lang="zh-CN" altLang="en-US" sz="1400" b="0" dirty="0">
                <a:solidFill>
                  <a:schemeClr val="accent6"/>
                </a:solidFill>
              </a:rPr>
              <a:t>阿里</a:t>
            </a:r>
            <a:r>
              <a:rPr lang="zh-CN" altLang="en-US" sz="1400" b="0" dirty="0" smtClean="0">
                <a:solidFill>
                  <a:schemeClr val="accent6"/>
                </a:solidFill>
              </a:rPr>
              <a:t>推</a:t>
            </a:r>
            <a:r>
              <a:rPr lang="en-US" altLang="zh-CN" sz="1400" b="0" dirty="0" smtClean="0">
                <a:solidFill>
                  <a:schemeClr val="accent6"/>
                </a:solidFill>
              </a:rPr>
              <a:t>Link </a:t>
            </a:r>
            <a:r>
              <a:rPr lang="en-US" altLang="zh-CN" sz="1400" b="0" dirty="0">
                <a:solidFill>
                  <a:schemeClr val="accent6"/>
                </a:solidFill>
              </a:rPr>
              <a:t>Edge</a:t>
            </a:r>
            <a:r>
              <a:rPr lang="zh-CN" altLang="en-US" sz="1400" b="0" dirty="0">
                <a:solidFill>
                  <a:schemeClr val="accent6"/>
                </a:solidFill>
              </a:rPr>
              <a:t>；</a:t>
            </a:r>
            <a:endParaRPr lang="en-US" altLang="zh-CN" sz="1400" b="0" dirty="0">
              <a:solidFill>
                <a:schemeClr val="accent6"/>
              </a:solidFill>
            </a:endParaRPr>
          </a:p>
          <a:p>
            <a:r>
              <a:rPr lang="en-US" altLang="zh-CN" sz="1400" b="0" dirty="0">
                <a:solidFill>
                  <a:schemeClr val="accent6"/>
                </a:solidFill>
              </a:rPr>
              <a:t>《</a:t>
            </a:r>
            <a:r>
              <a:rPr lang="zh-CN" altLang="en-US" sz="1400" b="0" dirty="0">
                <a:solidFill>
                  <a:schemeClr val="accent6"/>
                </a:solidFill>
              </a:rPr>
              <a:t>边缘计算开源架构</a:t>
            </a:r>
            <a:r>
              <a:rPr lang="en-US" altLang="zh-CN" sz="1400" b="0" dirty="0">
                <a:solidFill>
                  <a:schemeClr val="accent6"/>
                </a:solidFill>
              </a:rPr>
              <a:t>3.0</a:t>
            </a:r>
            <a:r>
              <a:rPr lang="zh-CN" altLang="en-US" sz="1400" b="0" dirty="0">
                <a:solidFill>
                  <a:schemeClr val="accent6"/>
                </a:solidFill>
              </a:rPr>
              <a:t>发布</a:t>
            </a:r>
            <a:r>
              <a:rPr lang="en-US" altLang="zh-CN" sz="1400" b="0" dirty="0">
                <a:solidFill>
                  <a:schemeClr val="accent6"/>
                </a:solidFill>
              </a:rPr>
              <a:t>》</a:t>
            </a:r>
            <a:r>
              <a:rPr lang="zh-CN" altLang="en-US" sz="1400" b="0" dirty="0" smtClean="0">
                <a:solidFill>
                  <a:schemeClr val="accent6"/>
                </a:solidFill>
              </a:rPr>
              <a:t>；</a:t>
            </a:r>
            <a:endParaRPr lang="en-US" altLang="zh-CN" sz="1400" b="0" dirty="0" smtClean="0">
              <a:solidFill>
                <a:schemeClr val="accent6"/>
              </a:solidFill>
            </a:endParaRPr>
          </a:p>
        </p:txBody>
      </p:sp>
      <p:sp>
        <p:nvSpPr>
          <p:cNvPr id="78" name="矩形标注 77"/>
          <p:cNvSpPr/>
          <p:nvPr/>
        </p:nvSpPr>
        <p:spPr>
          <a:xfrm>
            <a:off x="9297073" y="1748995"/>
            <a:ext cx="2752901" cy="1494843"/>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9" name="文本框 78"/>
          <p:cNvSpPr txBox="1"/>
          <p:nvPr/>
        </p:nvSpPr>
        <p:spPr>
          <a:xfrm>
            <a:off x="9297073" y="1909302"/>
            <a:ext cx="2752901" cy="1384995"/>
          </a:xfrm>
          <a:prstGeom prst="rect">
            <a:avLst/>
          </a:prstGeom>
          <a:noFill/>
        </p:spPr>
        <p:txBody>
          <a:bodyPr wrap="square" rtlCol="0">
            <a:spAutoFit/>
          </a:bodyPr>
          <a:lstStyle/>
          <a:p>
            <a:r>
              <a:rPr lang="en-US" altLang="zh-CN" sz="1400" dirty="0">
                <a:solidFill>
                  <a:schemeClr val="accent6"/>
                </a:solidFill>
                <a:latin typeface="黑体" panose="02010609060101010101" pitchFamily="49" charset="-122"/>
                <a:ea typeface="黑体" panose="02010609060101010101" pitchFamily="49" charset="-122"/>
              </a:rPr>
              <a:t>2019</a:t>
            </a:r>
          </a:p>
          <a:p>
            <a:r>
              <a:rPr lang="en-US" altLang="zh-CN" sz="1400" dirty="0">
                <a:solidFill>
                  <a:schemeClr val="accent6"/>
                </a:solidFill>
                <a:latin typeface="黑体" panose="02010609060101010101" pitchFamily="49" charset="-122"/>
                <a:ea typeface="黑体" panose="02010609060101010101" pitchFamily="49" charset="-122"/>
              </a:rPr>
              <a:t>《</a:t>
            </a:r>
            <a:r>
              <a:rPr lang="zh-CN" altLang="en-US" sz="1400" dirty="0">
                <a:solidFill>
                  <a:schemeClr val="accent6"/>
                </a:solidFill>
                <a:latin typeface="黑体" panose="02010609060101010101" pitchFamily="49" charset="-122"/>
                <a:ea typeface="黑体" panose="02010609060101010101" pitchFamily="49" charset="-122"/>
              </a:rPr>
              <a:t>边缘计算</a:t>
            </a:r>
            <a:r>
              <a:rPr lang="en-US" altLang="zh-CN" sz="1400" dirty="0">
                <a:solidFill>
                  <a:schemeClr val="accent6"/>
                </a:solidFill>
                <a:latin typeface="黑体" panose="02010609060101010101" pitchFamily="49" charset="-122"/>
                <a:ea typeface="黑体" panose="02010609060101010101" pitchFamily="49" charset="-122"/>
              </a:rPr>
              <a:t>IT</a:t>
            </a:r>
            <a:r>
              <a:rPr lang="zh-CN" altLang="en-US" sz="1400" dirty="0">
                <a:solidFill>
                  <a:schemeClr val="accent6"/>
                </a:solidFill>
                <a:latin typeface="黑体" panose="02010609060101010101" pitchFamily="49" charset="-122"/>
                <a:ea typeface="黑体" panose="02010609060101010101" pitchFamily="49" charset="-122"/>
              </a:rPr>
              <a:t>基础设施白皮书</a:t>
            </a:r>
            <a:r>
              <a:rPr lang="en-US" altLang="zh-CN" sz="1400" dirty="0">
                <a:solidFill>
                  <a:schemeClr val="accent6"/>
                </a:solidFill>
                <a:latin typeface="黑体" panose="02010609060101010101" pitchFamily="49" charset="-122"/>
                <a:ea typeface="黑体" panose="02010609060101010101" pitchFamily="49" charset="-122"/>
              </a:rPr>
              <a:t>》</a:t>
            </a:r>
            <a:r>
              <a:rPr lang="zh-CN" altLang="en-US" sz="1400" dirty="0">
                <a:solidFill>
                  <a:schemeClr val="accent6"/>
                </a:solidFill>
                <a:latin typeface="黑体" panose="02010609060101010101" pitchFamily="49" charset="-122"/>
                <a:ea typeface="黑体" panose="02010609060101010101" pitchFamily="49" charset="-122"/>
              </a:rPr>
              <a:t>；</a:t>
            </a:r>
            <a:endParaRPr lang="en-US" altLang="zh-CN" sz="1400" dirty="0">
              <a:solidFill>
                <a:schemeClr val="accent6"/>
              </a:solidFill>
              <a:latin typeface="黑体" panose="02010609060101010101" pitchFamily="49" charset="-122"/>
              <a:ea typeface="黑体" panose="02010609060101010101" pitchFamily="49" charset="-122"/>
            </a:endParaRPr>
          </a:p>
          <a:p>
            <a:r>
              <a:rPr lang="en-US" altLang="zh-CN" sz="1400" dirty="0">
                <a:solidFill>
                  <a:schemeClr val="accent6"/>
                </a:solidFill>
                <a:latin typeface="黑体" panose="02010609060101010101" pitchFamily="49" charset="-122"/>
                <a:ea typeface="黑体" panose="02010609060101010101" pitchFamily="49" charset="-122"/>
              </a:rPr>
              <a:t>《</a:t>
            </a:r>
            <a:r>
              <a:rPr lang="zh-CN" altLang="en-US" sz="1400" dirty="0">
                <a:solidFill>
                  <a:schemeClr val="accent6"/>
                </a:solidFill>
                <a:latin typeface="黑体" panose="02010609060101010101" pitchFamily="49" charset="-122"/>
                <a:ea typeface="黑体" panose="02010609060101010101" pitchFamily="49" charset="-122"/>
              </a:rPr>
              <a:t>边缘计算安全白皮书</a:t>
            </a:r>
            <a:r>
              <a:rPr lang="en-US" altLang="zh-CN" sz="1400" dirty="0">
                <a:solidFill>
                  <a:schemeClr val="accent6"/>
                </a:solidFill>
                <a:latin typeface="黑体" panose="02010609060101010101" pitchFamily="49" charset="-122"/>
                <a:ea typeface="黑体" panose="02010609060101010101" pitchFamily="49" charset="-122"/>
              </a:rPr>
              <a:t>》</a:t>
            </a:r>
            <a:r>
              <a:rPr lang="zh-CN" altLang="en-US" sz="1400" dirty="0" smtClean="0">
                <a:solidFill>
                  <a:schemeClr val="accent6"/>
                </a:solidFill>
                <a:latin typeface="黑体" panose="02010609060101010101" pitchFamily="49" charset="-122"/>
                <a:ea typeface="黑体" panose="02010609060101010101" pitchFamily="49" charset="-122"/>
              </a:rPr>
              <a:t>；</a:t>
            </a:r>
            <a:endParaRPr lang="en-US" altLang="zh-CN" sz="1400" dirty="0" smtClean="0">
              <a:solidFill>
                <a:schemeClr val="accent6"/>
              </a:solidFill>
              <a:latin typeface="黑体" panose="02010609060101010101" pitchFamily="49" charset="-122"/>
              <a:ea typeface="黑体" panose="02010609060101010101" pitchFamily="49" charset="-122"/>
            </a:endParaRPr>
          </a:p>
          <a:p>
            <a:r>
              <a:rPr lang="en-US" altLang="zh-CN" sz="1400" dirty="0" smtClean="0">
                <a:solidFill>
                  <a:schemeClr val="accent6"/>
                </a:solidFill>
                <a:latin typeface="黑体" panose="02010609060101010101" pitchFamily="49" charset="-122"/>
                <a:ea typeface="黑体" panose="02010609060101010101" pitchFamily="49" charset="-122"/>
              </a:rPr>
              <a:t>LF Edge</a:t>
            </a:r>
            <a:r>
              <a:rPr lang="zh-CN" altLang="en-US" sz="1400" dirty="0" smtClean="0">
                <a:solidFill>
                  <a:schemeClr val="accent6"/>
                </a:solidFill>
                <a:latin typeface="黑体" panose="02010609060101010101" pitchFamily="49" charset="-122"/>
                <a:ea typeface="黑体" panose="02010609060101010101" pitchFamily="49" charset="-122"/>
              </a:rPr>
              <a:t>基金会成立；</a:t>
            </a:r>
            <a:endParaRPr lang="en-US" altLang="zh-CN" sz="1400" dirty="0">
              <a:solidFill>
                <a:schemeClr val="accent6"/>
              </a:solidFill>
              <a:latin typeface="黑体" panose="02010609060101010101" pitchFamily="49" charset="-122"/>
              <a:ea typeface="黑体" panose="02010609060101010101" pitchFamily="49" charset="-122"/>
            </a:endParaRPr>
          </a:p>
          <a:p>
            <a:r>
              <a:rPr lang="zh-CN" altLang="en-US" sz="1400" dirty="0">
                <a:solidFill>
                  <a:schemeClr val="accent6"/>
                </a:solidFill>
                <a:latin typeface="黑体" panose="02010609060101010101" pitchFamily="49" charset="-122"/>
                <a:ea typeface="黑体" panose="02010609060101010101" pitchFamily="49" charset="-122"/>
              </a:rPr>
              <a:t>华为</a:t>
            </a:r>
            <a:r>
              <a:rPr lang="en-US" altLang="zh-CN" sz="1400" dirty="0">
                <a:solidFill>
                  <a:schemeClr val="accent6"/>
                </a:solidFill>
                <a:latin typeface="黑体" panose="02010609060101010101" pitchFamily="49" charset="-122"/>
                <a:ea typeface="黑体" panose="02010609060101010101" pitchFamily="49" charset="-122"/>
              </a:rPr>
              <a:t>KubeEdge</a:t>
            </a:r>
            <a:r>
              <a:rPr lang="zh-CN" altLang="en-US" sz="1400" dirty="0">
                <a:solidFill>
                  <a:schemeClr val="accent6"/>
                </a:solidFill>
                <a:latin typeface="黑体" panose="02010609060101010101" pitchFamily="49" charset="-122"/>
                <a:ea typeface="黑体" panose="02010609060101010101" pitchFamily="49" charset="-122"/>
              </a:rPr>
              <a:t>加入</a:t>
            </a:r>
            <a:r>
              <a:rPr lang="en-US" altLang="zh-CN" sz="1400" dirty="0">
                <a:solidFill>
                  <a:schemeClr val="accent6"/>
                </a:solidFill>
                <a:latin typeface="黑体" panose="02010609060101010101" pitchFamily="49" charset="-122"/>
                <a:ea typeface="黑体" panose="02010609060101010101" pitchFamily="49" charset="-122"/>
              </a:rPr>
              <a:t>CNCF</a:t>
            </a:r>
            <a:r>
              <a:rPr lang="zh-CN" altLang="en-US" sz="1400" dirty="0">
                <a:solidFill>
                  <a:schemeClr val="accent6"/>
                </a:solidFill>
                <a:latin typeface="黑体" panose="02010609060101010101" pitchFamily="49" charset="-122"/>
                <a:ea typeface="黑体" panose="02010609060101010101" pitchFamily="49" charset="-122"/>
              </a:rPr>
              <a:t>社区；</a:t>
            </a:r>
            <a:endParaRPr lang="en-US" altLang="zh-CN" sz="1400" dirty="0">
              <a:solidFill>
                <a:schemeClr val="accent6"/>
              </a:solidFill>
              <a:latin typeface="黑体" panose="02010609060101010101" pitchFamily="49" charset="-122"/>
              <a:ea typeface="黑体" panose="02010609060101010101" pitchFamily="49" charset="-122"/>
            </a:endParaRPr>
          </a:p>
          <a:p>
            <a:r>
              <a:rPr lang="zh-CN" altLang="en-US" sz="1400" dirty="0" smtClean="0">
                <a:solidFill>
                  <a:schemeClr val="accent6"/>
                </a:solidFill>
                <a:latin typeface="黑体" panose="02010609060101010101" pitchFamily="49" charset="-122"/>
                <a:ea typeface="黑体" panose="02010609060101010101" pitchFamily="49" charset="-122"/>
              </a:rPr>
              <a:t>腾</a:t>
            </a:r>
            <a:r>
              <a:rPr lang="zh-CN" altLang="en-US" sz="1400" dirty="0">
                <a:solidFill>
                  <a:schemeClr val="accent6"/>
                </a:solidFill>
                <a:latin typeface="黑体" panose="02010609060101010101" pitchFamily="49" charset="-122"/>
                <a:ea typeface="黑体" panose="02010609060101010101" pitchFamily="49" charset="-122"/>
              </a:rPr>
              <a:t>讯智能边缘计算网络平台</a:t>
            </a:r>
            <a:r>
              <a:rPr lang="en-US" altLang="zh-CN" sz="1400" dirty="0">
                <a:solidFill>
                  <a:schemeClr val="accent6"/>
                </a:solidFill>
                <a:latin typeface="黑体" panose="02010609060101010101" pitchFamily="49" charset="-122"/>
                <a:ea typeface="黑体" panose="02010609060101010101" pitchFamily="49" charset="-122"/>
              </a:rPr>
              <a:t>TSEC</a:t>
            </a:r>
            <a:r>
              <a:rPr lang="zh-CN" altLang="en-US" sz="1400" dirty="0" smtClean="0">
                <a:solidFill>
                  <a:schemeClr val="accent6"/>
                </a:solidFill>
                <a:latin typeface="黑体" panose="02010609060101010101" pitchFamily="49" charset="-122"/>
                <a:ea typeface="黑体" panose="02010609060101010101" pitchFamily="49" charset="-122"/>
              </a:rPr>
              <a:t>；</a:t>
            </a:r>
            <a:endParaRPr lang="en-US" altLang="zh-CN" sz="1400" dirty="0">
              <a:solidFill>
                <a:schemeClr val="accent6"/>
              </a:solidFill>
              <a:latin typeface="黑体" panose="02010609060101010101" pitchFamily="49" charset="-122"/>
              <a:ea typeface="黑体" panose="02010609060101010101" pitchFamily="49" charset="-122"/>
            </a:endParaRPr>
          </a:p>
        </p:txBody>
      </p:sp>
      <p:grpSp>
        <p:nvGrpSpPr>
          <p:cNvPr id="80" name="组合 79"/>
          <p:cNvGrpSpPr/>
          <p:nvPr/>
        </p:nvGrpSpPr>
        <p:grpSpPr>
          <a:xfrm>
            <a:off x="6766720" y="1748995"/>
            <a:ext cx="2346926" cy="1801632"/>
            <a:chOff x="8784968" y="1259635"/>
            <a:chExt cx="1834644" cy="1801632"/>
          </a:xfrm>
        </p:grpSpPr>
        <p:sp>
          <p:nvSpPr>
            <p:cNvPr id="81" name="矩形标注 80"/>
            <p:cNvSpPr/>
            <p:nvPr/>
          </p:nvSpPr>
          <p:spPr>
            <a:xfrm>
              <a:off x="8784968" y="1259635"/>
              <a:ext cx="1814608" cy="1479085"/>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82" name="文本框 81"/>
            <p:cNvSpPr txBox="1"/>
            <p:nvPr/>
          </p:nvSpPr>
          <p:spPr>
            <a:xfrm>
              <a:off x="8805004" y="1460829"/>
              <a:ext cx="1814608" cy="1600438"/>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2017</a:t>
              </a:r>
            </a:p>
            <a:p>
              <a:r>
                <a:rPr lang="zh-CN" altLang="en-US" sz="1400" dirty="0">
                  <a:solidFill>
                    <a:srgbClr val="2EBA7C"/>
                  </a:solidFill>
                  <a:latin typeface="黑体" panose="02010609060101010101" pitchFamily="49" charset="-122"/>
                  <a:ea typeface="黑体" panose="02010609060101010101" pitchFamily="49" charset="-122"/>
                </a:rPr>
                <a:t>华为</a:t>
              </a:r>
              <a:r>
                <a:rPr lang="zh-CN" altLang="en-US" sz="1400" dirty="0" smtClean="0">
                  <a:solidFill>
                    <a:srgbClr val="2EBA7C"/>
                  </a:solidFill>
                  <a:latin typeface="黑体" panose="02010609060101010101" pitchFamily="49" charset="-122"/>
                  <a:ea typeface="黑体" panose="02010609060101010101" pitchFamily="49" charset="-122"/>
                </a:rPr>
                <a:t>发布</a:t>
              </a:r>
              <a:r>
                <a:rPr lang="en-US" altLang="zh-CN" sz="1400" dirty="0" smtClean="0">
                  <a:solidFill>
                    <a:srgbClr val="2EBA7C"/>
                  </a:solidFill>
                  <a:latin typeface="黑体" panose="02010609060101010101" pitchFamily="49" charset="-122"/>
                  <a:ea typeface="黑体" panose="02010609060101010101" pitchFamily="49" charset="-122"/>
                </a:rPr>
                <a:t>EC-IOT</a:t>
              </a:r>
              <a:r>
                <a:rPr lang="zh-CN" altLang="en-US" sz="1400" dirty="0" smtClean="0">
                  <a:solidFill>
                    <a:srgbClr val="2EBA7C"/>
                  </a:solidFill>
                  <a:latin typeface="黑体" panose="02010609060101010101" pitchFamily="49" charset="-122"/>
                  <a:ea typeface="黑体" panose="02010609060101010101" pitchFamily="49" charset="-122"/>
                </a:rPr>
                <a:t>解决</a:t>
              </a:r>
              <a:r>
                <a:rPr lang="zh-CN" altLang="en-US" sz="1400" dirty="0">
                  <a:solidFill>
                    <a:srgbClr val="2EBA7C"/>
                  </a:solidFill>
                  <a:latin typeface="黑体" panose="02010609060101010101" pitchFamily="49" charset="-122"/>
                  <a:ea typeface="黑体" panose="02010609060101010101" pitchFamily="49" charset="-122"/>
                </a:rPr>
                <a:t>方案</a:t>
              </a:r>
              <a:r>
                <a:rPr lang="en-US" altLang="zh-CN" sz="1400" dirty="0">
                  <a:solidFill>
                    <a:srgbClr val="2EBA7C"/>
                  </a:solidFill>
                  <a:latin typeface="黑体" panose="02010609060101010101" pitchFamily="49" charset="-122"/>
                  <a:ea typeface="黑体" panose="02010609060101010101" pitchFamily="49" charset="-122"/>
                </a:rPr>
                <a:t>;</a:t>
              </a:r>
            </a:p>
            <a:p>
              <a:r>
                <a:rPr lang="zh-CN" altLang="en-US" sz="1400" dirty="0">
                  <a:solidFill>
                    <a:srgbClr val="2EBA7C"/>
                  </a:solidFill>
                  <a:latin typeface="黑体" panose="02010609060101010101" pitchFamily="49" charset="-122"/>
                  <a:ea typeface="黑体" panose="02010609060101010101" pitchFamily="49" charset="-122"/>
                </a:rPr>
                <a:t>亚马逊推出</a:t>
              </a:r>
              <a:r>
                <a:rPr lang="en-US" altLang="zh-CN" sz="1400" dirty="0" smtClean="0">
                  <a:solidFill>
                    <a:srgbClr val="2EBA7C"/>
                  </a:solidFill>
                  <a:latin typeface="黑体" panose="02010609060101010101" pitchFamily="49" charset="-122"/>
                  <a:ea typeface="黑体" panose="02010609060101010101" pitchFamily="49" charset="-122"/>
                </a:rPr>
                <a:t>AWS Greengrass</a:t>
              </a:r>
              <a:r>
                <a:rPr lang="zh-CN" altLang="en-US" sz="1400" dirty="0">
                  <a:solidFill>
                    <a:srgbClr val="2EBA7C"/>
                  </a:solidFill>
                  <a:latin typeface="黑体" panose="02010609060101010101" pitchFamily="49" charset="-122"/>
                  <a:ea typeface="黑体" panose="02010609060101010101" pitchFamily="49" charset="-122"/>
                </a:rPr>
                <a:t>；</a:t>
              </a:r>
              <a:endParaRPr lang="en-US" altLang="zh-CN" sz="1400" dirty="0">
                <a:solidFill>
                  <a:srgbClr val="2EBA7C"/>
                </a:solidFill>
                <a:latin typeface="黑体" panose="02010609060101010101" pitchFamily="49" charset="-122"/>
                <a:ea typeface="黑体" panose="02010609060101010101" pitchFamily="49" charset="-122"/>
              </a:endParaRPr>
            </a:p>
            <a:p>
              <a:r>
                <a:rPr lang="en-US" altLang="zh-CN" sz="1400" dirty="0">
                  <a:solidFill>
                    <a:srgbClr val="2EBA7C"/>
                  </a:solidFill>
                  <a:latin typeface="黑体" panose="02010609060101010101" pitchFamily="49" charset="-122"/>
                  <a:ea typeface="黑体" panose="02010609060101010101" pitchFamily="49" charset="-122"/>
                </a:rPr>
                <a:t>Linux</a:t>
              </a:r>
              <a:r>
                <a:rPr lang="zh-CN" altLang="en-US" sz="1400" dirty="0" smtClean="0">
                  <a:solidFill>
                    <a:srgbClr val="2EBA7C"/>
                  </a:solidFill>
                  <a:latin typeface="黑体" panose="02010609060101010101" pitchFamily="49" charset="-122"/>
                  <a:ea typeface="黑体" panose="02010609060101010101" pitchFamily="49" charset="-122"/>
                </a:rPr>
                <a:t>基金会</a:t>
              </a:r>
              <a:r>
                <a:rPr lang="en-US" altLang="zh-CN" sz="1400" dirty="0" smtClean="0">
                  <a:solidFill>
                    <a:srgbClr val="2EBA7C"/>
                  </a:solidFill>
                  <a:latin typeface="黑体" panose="02010609060101010101" pitchFamily="49" charset="-122"/>
                  <a:ea typeface="黑体" panose="02010609060101010101" pitchFamily="49" charset="-122"/>
                </a:rPr>
                <a:t>EdgeX </a:t>
              </a:r>
              <a:r>
                <a:rPr lang="en-US" altLang="zh-CN" sz="1400" dirty="0">
                  <a:solidFill>
                    <a:srgbClr val="2EBA7C"/>
                  </a:solidFill>
                  <a:latin typeface="黑体" panose="02010609060101010101" pitchFamily="49" charset="-122"/>
                  <a:ea typeface="黑体" panose="02010609060101010101" pitchFamily="49" charset="-122"/>
                </a:rPr>
                <a:t>Foundry</a:t>
              </a:r>
              <a:r>
                <a:rPr lang="zh-CN" altLang="en-US" sz="1400" dirty="0">
                  <a:solidFill>
                    <a:srgbClr val="2EBA7C"/>
                  </a:solidFill>
                  <a:latin typeface="黑体" panose="02010609060101010101" pitchFamily="49" charset="-122"/>
                  <a:ea typeface="黑体" panose="02010609060101010101" pitchFamily="49" charset="-122"/>
                </a:rPr>
                <a:t>项目成立</a:t>
              </a:r>
              <a:endParaRPr lang="en-US" altLang="zh-CN" sz="1400" dirty="0">
                <a:solidFill>
                  <a:srgbClr val="2EBA7C"/>
                </a:solidFill>
                <a:latin typeface="黑体" panose="02010609060101010101" pitchFamily="49" charset="-122"/>
                <a:ea typeface="黑体" panose="02010609060101010101" pitchFamily="49" charset="-122"/>
              </a:endParaRPr>
            </a:p>
          </p:txBody>
        </p:sp>
      </p:grpSp>
      <p:cxnSp>
        <p:nvCxnSpPr>
          <p:cNvPr id="83" name="直接连接符 82"/>
          <p:cNvCxnSpPr>
            <a:stCxn id="86" idx="2"/>
          </p:cNvCxnSpPr>
          <p:nvPr/>
        </p:nvCxnSpPr>
        <p:spPr>
          <a:xfrm flipH="1" flipV="1">
            <a:off x="6252292" y="3520093"/>
            <a:ext cx="1078951" cy="2133"/>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7312652" y="3448188"/>
            <a:ext cx="152488" cy="148074"/>
            <a:chOff x="783841" y="2706485"/>
            <a:chExt cx="152488" cy="148074"/>
          </a:xfrm>
        </p:grpSpPr>
        <p:sp>
          <p:nvSpPr>
            <p:cNvPr id="85" name="椭圆 84"/>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a:endCxn id="85" idx="6"/>
          </p:cNvCxnSpPr>
          <p:nvPr/>
        </p:nvCxnSpPr>
        <p:spPr>
          <a:xfrm flipH="1" flipV="1">
            <a:off x="7465140" y="3522225"/>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8642477" y="3446163"/>
            <a:ext cx="152488" cy="148074"/>
            <a:chOff x="783841" y="2706485"/>
            <a:chExt cx="152488" cy="148074"/>
          </a:xfrm>
        </p:grpSpPr>
        <p:sp>
          <p:nvSpPr>
            <p:cNvPr id="89" name="椭圆 8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1" name="直接连接符 90"/>
          <p:cNvCxnSpPr/>
          <p:nvPr/>
        </p:nvCxnSpPr>
        <p:spPr>
          <a:xfrm flipH="1" flipV="1">
            <a:off x="8785568" y="3533830"/>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979356" y="3471293"/>
            <a:ext cx="152488" cy="148074"/>
            <a:chOff x="783841" y="2706485"/>
            <a:chExt cx="152488" cy="148074"/>
          </a:xfrm>
        </p:grpSpPr>
        <p:sp>
          <p:nvSpPr>
            <p:cNvPr id="93" name="椭圆 92"/>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083313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a:t>
            </a:r>
            <a:r>
              <a:rPr lang="zh-CN" altLang="en-US" dirty="0" smtClean="0"/>
              <a:t>计算成熟度曲线</a:t>
            </a:r>
            <a:endParaRPr lang="zh-CN" altLang="en-US" dirty="0"/>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419878"/>
            <a:ext cx="8115041" cy="6119034"/>
          </a:xfrm>
          <a:prstGeom prst="rect">
            <a:avLst/>
          </a:prstGeom>
        </p:spPr>
      </p:pic>
      <p:sp>
        <p:nvSpPr>
          <p:cNvPr id="96" name="矩形 95"/>
          <p:cNvSpPr/>
          <p:nvPr/>
        </p:nvSpPr>
        <p:spPr>
          <a:xfrm>
            <a:off x="65314" y="908032"/>
            <a:ext cx="6096000" cy="5013360"/>
          </a:xfrm>
          <a:prstGeom prst="rect">
            <a:avLst/>
          </a:prstGeom>
          <a:noFill/>
        </p:spPr>
        <p:txBody>
          <a:bodyPr wrap="square" rtlCol="0">
            <a:spAutoFit/>
          </a:bodyPr>
          <a:lstStyle/>
          <a:p>
            <a:pPr>
              <a:lnSpc>
                <a:spcPct val="150000"/>
              </a:lnSpc>
            </a:pPr>
            <a:r>
              <a:rPr lang="zh-CN" altLang="en-US" b="1" dirty="0">
                <a:solidFill>
                  <a:schemeClr val="bg1"/>
                </a:solidFill>
                <a:latin typeface="黑体" panose="02010609060101010101" pitchFamily="49" charset="-122"/>
                <a:ea typeface="黑体" panose="02010609060101010101" pitchFamily="49" charset="-122"/>
              </a:rPr>
              <a:t>未来</a:t>
            </a:r>
            <a:r>
              <a:rPr lang="en-US" altLang="zh-CN" b="1" dirty="0">
                <a:solidFill>
                  <a:schemeClr val="bg1"/>
                </a:solidFill>
                <a:latin typeface="黑体" panose="02010609060101010101" pitchFamily="49" charset="-122"/>
                <a:ea typeface="黑体" panose="02010609060101010101" pitchFamily="49" charset="-122"/>
              </a:rPr>
              <a:t>2</a:t>
            </a:r>
            <a:r>
              <a:rPr lang="zh-CN" altLang="en-US" b="1" dirty="0">
                <a:solidFill>
                  <a:schemeClr val="bg1"/>
                </a:solidFill>
                <a:latin typeface="黑体" panose="02010609060101010101" pitchFamily="49" charset="-122"/>
                <a:ea typeface="黑体" panose="02010609060101010101" pitchFamily="49" charset="-122"/>
              </a:rPr>
              <a:t>至</a:t>
            </a:r>
            <a:r>
              <a:rPr lang="en-US" altLang="zh-CN" b="1" dirty="0">
                <a:solidFill>
                  <a:schemeClr val="bg1"/>
                </a:solidFill>
                <a:latin typeface="黑体" panose="02010609060101010101" pitchFamily="49" charset="-122"/>
                <a:ea typeface="黑体" panose="02010609060101010101" pitchFamily="49" charset="-122"/>
              </a:rPr>
              <a:t>5</a:t>
            </a:r>
            <a:r>
              <a:rPr lang="zh-CN" altLang="en-US" b="1" dirty="0">
                <a:solidFill>
                  <a:schemeClr val="bg1"/>
                </a:solidFill>
                <a:latin typeface="黑体" panose="02010609060101010101" pitchFamily="49" charset="-122"/>
                <a:ea typeface="黑体" panose="02010609060101010101" pitchFamily="49" charset="-122"/>
              </a:rPr>
              <a:t>年内成熟的技术：</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边缘人工智能</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边缘视频分析</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5G</a:t>
            </a:r>
            <a:endParaRPr lang="en-US" altLang="zh-CN" dirty="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微云</a:t>
            </a:r>
            <a:endParaRPr lang="zh-CN" altLang="en-US"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物</a:t>
            </a:r>
            <a:r>
              <a:rPr lang="zh-CN" altLang="en-US" dirty="0">
                <a:solidFill>
                  <a:schemeClr val="bg1"/>
                </a:solidFill>
                <a:latin typeface="黑体" panose="02010609060101010101" pitchFamily="49" charset="-122"/>
                <a:ea typeface="黑体" panose="02010609060101010101" pitchFamily="49" charset="-122"/>
              </a:rPr>
              <a:t>联网边缘架构</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边缘区</a:t>
            </a:r>
            <a:r>
              <a:rPr lang="zh-CN" altLang="en-US" dirty="0">
                <a:solidFill>
                  <a:schemeClr val="bg1"/>
                </a:solidFill>
                <a:latin typeface="黑体" panose="02010609060101010101" pitchFamily="49" charset="-122"/>
                <a:ea typeface="黑体" panose="02010609060101010101" pitchFamily="49" charset="-122"/>
              </a:rPr>
              <a:t>块链</a:t>
            </a:r>
          </a:p>
          <a:p>
            <a:pPr>
              <a:lnSpc>
                <a:spcPct val="150000"/>
              </a:lnSpc>
            </a:pPr>
            <a:endParaRPr lang="zh-CN" altLang="en-US"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b="1" dirty="0">
                <a:solidFill>
                  <a:schemeClr val="bg1"/>
                </a:solidFill>
                <a:latin typeface="黑体" panose="02010609060101010101" pitchFamily="49" charset="-122"/>
                <a:ea typeface="黑体" panose="02010609060101010101" pitchFamily="49" charset="-122"/>
              </a:rPr>
              <a:t>未来</a:t>
            </a:r>
            <a:r>
              <a:rPr lang="en-US" altLang="zh-CN" b="1" dirty="0">
                <a:solidFill>
                  <a:schemeClr val="bg1"/>
                </a:solidFill>
                <a:latin typeface="黑体" panose="02010609060101010101" pitchFamily="49" charset="-122"/>
                <a:ea typeface="黑体" panose="02010609060101010101" pitchFamily="49" charset="-122"/>
              </a:rPr>
              <a:t>5</a:t>
            </a:r>
            <a:r>
              <a:rPr lang="zh-CN" altLang="en-US" b="1" dirty="0">
                <a:solidFill>
                  <a:schemeClr val="bg1"/>
                </a:solidFill>
                <a:latin typeface="黑体" panose="02010609060101010101" pitchFamily="49" charset="-122"/>
                <a:ea typeface="黑体" panose="02010609060101010101" pitchFamily="49" charset="-122"/>
              </a:rPr>
              <a:t>到</a:t>
            </a:r>
            <a:r>
              <a:rPr lang="en-US" altLang="zh-CN" b="1" dirty="0">
                <a:solidFill>
                  <a:schemeClr val="bg1"/>
                </a:solidFill>
                <a:latin typeface="黑体" panose="02010609060101010101" pitchFamily="49" charset="-122"/>
                <a:ea typeface="黑体" panose="02010609060101010101" pitchFamily="49" charset="-122"/>
              </a:rPr>
              <a:t>10</a:t>
            </a:r>
            <a:r>
              <a:rPr lang="zh-CN" altLang="en-US" b="1" dirty="0">
                <a:solidFill>
                  <a:schemeClr val="bg1"/>
                </a:solidFill>
                <a:latin typeface="黑体" panose="02010609060101010101" pitchFamily="49" charset="-122"/>
                <a:ea typeface="黑体" panose="02010609060101010101" pitchFamily="49" charset="-122"/>
              </a:rPr>
              <a:t>年内达到主流地位的技术：</a:t>
            </a:r>
            <a:endParaRPr lang="en-US" altLang="zh-CN" b="1" dirty="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数据传输和存储边缘设备</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边缘计算设备安全</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边缘数据结构</a:t>
            </a:r>
          </a:p>
        </p:txBody>
      </p:sp>
    </p:spTree>
    <p:extLst>
      <p:ext uri="{BB962C8B-B14F-4D97-AF65-F5344CB8AC3E}">
        <p14:creationId xmlns:p14="http://schemas.microsoft.com/office/powerpoint/2010/main" val="2938084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CROSS</a:t>
            </a:r>
            <a:r>
              <a:rPr lang="zh-CN" altLang="en-US" sz="2400" dirty="0" smtClean="0">
                <a:solidFill>
                  <a:srgbClr val="2EBA7C"/>
                </a:solidFill>
                <a:latin typeface="黑体" panose="02010609060101010101" pitchFamily="49" charset="-122"/>
                <a:ea typeface="黑体" panose="02010609060101010101" pitchFamily="49" charset="-122"/>
              </a:rPr>
              <a:t>功能</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330611" y="906601"/>
            <a:ext cx="11629364" cy="5355312"/>
          </a:xfrm>
          <a:prstGeom prst="rect">
            <a:avLst/>
          </a:prstGeom>
          <a:noFill/>
        </p:spPr>
        <p:txBody>
          <a:bodyPr wrap="square" rtlCol="0">
            <a:spAutoFit/>
          </a:bodyPr>
          <a:lstStyle>
            <a:defPPr>
              <a:defRPr lang="zh-CN"/>
            </a:defPPr>
            <a:lvl1pPr>
              <a:defRPr>
                <a:solidFill>
                  <a:schemeClr val="bg1"/>
                </a:solidFill>
              </a:defRPr>
            </a:lvl1pPr>
          </a:lstStyle>
          <a:p>
            <a:pPr algn="just"/>
            <a:r>
              <a:rPr lang="zh-CN" altLang="en-US" b="1" dirty="0">
                <a:latin typeface="黑体" panose="02010609060101010101" pitchFamily="49" charset="-122"/>
                <a:ea typeface="黑体" panose="02010609060101010101" pitchFamily="49" charset="-122"/>
              </a:rPr>
              <a:t>联接（</a:t>
            </a:r>
            <a:r>
              <a:rPr lang="en-US" altLang="zh-CN" b="1" dirty="0">
                <a:latin typeface="黑体" panose="02010609060101010101" pitchFamily="49" charset="-122"/>
                <a:ea typeface="黑体" panose="02010609060101010101" pitchFamily="49" charset="-122"/>
              </a:rPr>
              <a:t>Connection</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联接是边缘计算的基础，需要边缘计算具备丰富的联接功能，联接性需充分借鉴吸收网络领域先进的研究成果</a:t>
            </a:r>
            <a:r>
              <a:rPr lang="zh-CN" altLang="en-US" dirty="0" smtClean="0">
                <a:latin typeface="黑体" panose="02010609060101010101" pitchFamily="49" charset="-122"/>
                <a:ea typeface="黑体" panose="02010609060101010101" pitchFamily="49" charset="-122"/>
              </a:rPr>
              <a:t>，如</a:t>
            </a:r>
            <a:r>
              <a:rPr lang="en-US" altLang="zh-CN" dirty="0">
                <a:latin typeface="黑体" panose="02010609060101010101" pitchFamily="49" charset="-122"/>
                <a:ea typeface="黑体" panose="02010609060101010101" pitchFamily="49" charset="-122"/>
              </a:rPr>
              <a:t>TSN</a:t>
            </a: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OPC-UA over TSN</a:t>
            </a: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SDN</a:t>
            </a:r>
            <a:r>
              <a:rPr lang="zh-CN" altLang="en-US" dirty="0" smtClean="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5G</a:t>
            </a:r>
            <a:r>
              <a:rPr lang="zh-CN" altLang="en-US" dirty="0">
                <a:latin typeface="黑体" panose="02010609060101010101" pitchFamily="49" charset="-122"/>
                <a:ea typeface="黑体" panose="02010609060101010101" pitchFamily="49" charset="-122"/>
              </a:rPr>
              <a:t>等等，同时还需要考虑与现有各种工业异构总线的互联互通。</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实时业务（</a:t>
            </a:r>
            <a:r>
              <a:rPr lang="en-US" altLang="zh-CN" b="1" dirty="0">
                <a:latin typeface="黑体" panose="02010609060101010101" pitchFamily="49" charset="-122"/>
                <a:ea typeface="黑体" panose="02010609060101010101" pitchFamily="49" charset="-122"/>
              </a:rPr>
              <a:t>Real-time</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工业系统检测、控制、执行的实时性高，部分场景实时性要求在</a:t>
            </a:r>
            <a:r>
              <a:rPr lang="en-US" altLang="zh-CN" dirty="0">
                <a:latin typeface="黑体" panose="02010609060101010101" pitchFamily="49" charset="-122"/>
                <a:ea typeface="黑体" panose="02010609060101010101" pitchFamily="49" charset="-122"/>
              </a:rPr>
              <a:t>10ms</a:t>
            </a:r>
            <a:r>
              <a:rPr lang="zh-CN" altLang="en-US" dirty="0">
                <a:latin typeface="黑体" panose="02010609060101010101" pitchFamily="49" charset="-122"/>
                <a:ea typeface="黑体" panose="02010609060101010101" pitchFamily="49" charset="-122"/>
              </a:rPr>
              <a:t>以内，如果数据分析和控制逻辑全部在云端</a:t>
            </a:r>
            <a:r>
              <a:rPr lang="zh-CN" altLang="en-US" dirty="0" smtClean="0">
                <a:latin typeface="黑体" panose="02010609060101010101" pitchFamily="49" charset="-122"/>
                <a:ea typeface="黑体" panose="02010609060101010101" pitchFamily="49" charset="-122"/>
              </a:rPr>
              <a:t>，难以</a:t>
            </a:r>
            <a:r>
              <a:rPr lang="zh-CN" altLang="en-US" dirty="0">
                <a:latin typeface="黑体" panose="02010609060101010101" pitchFamily="49" charset="-122"/>
                <a:ea typeface="黑体" panose="02010609060101010101" pitchFamily="49" charset="-122"/>
              </a:rPr>
              <a:t>满足业务的实时性要求。</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数据优化（</a:t>
            </a:r>
            <a:r>
              <a:rPr lang="en-US" altLang="zh-CN" b="1" dirty="0">
                <a:latin typeface="黑体" panose="02010609060101010101" pitchFamily="49" charset="-122"/>
                <a:ea typeface="黑体" panose="02010609060101010101" pitchFamily="49" charset="-122"/>
              </a:rPr>
              <a:t>Optimization</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当前工业现场存在大量的多样化异构数据，需要通过数据优化实现数据的聚合、数据的统一呈现与开放，以</a:t>
            </a:r>
            <a:r>
              <a:rPr lang="zh-CN" altLang="en-US" dirty="0" smtClean="0">
                <a:latin typeface="黑体" panose="02010609060101010101" pitchFamily="49" charset="-122"/>
                <a:ea typeface="黑体" panose="02010609060101010101" pitchFamily="49" charset="-122"/>
              </a:rPr>
              <a:t>灵活</a:t>
            </a:r>
            <a:r>
              <a:rPr lang="zh-CN" altLang="en-US" dirty="0">
                <a:latin typeface="黑体" panose="02010609060101010101" pitchFamily="49" charset="-122"/>
                <a:ea typeface="黑体" panose="02010609060101010101" pitchFamily="49" charset="-122"/>
              </a:rPr>
              <a:t>高效的服务于边缘应用的智能。</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应用智能（</a:t>
            </a:r>
            <a:r>
              <a:rPr lang="en-US" altLang="zh-CN" b="1" dirty="0">
                <a:latin typeface="黑体" panose="02010609060101010101" pitchFamily="49" charset="-122"/>
                <a:ea typeface="黑体" panose="02010609060101010101" pitchFamily="49" charset="-122"/>
              </a:rPr>
              <a:t>Smart</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边缘侧智能能够带来显著的效率与成本优势，以预测性维护为代表的智能化应用场景正推动行业向新的服务</a:t>
            </a:r>
            <a:r>
              <a:rPr lang="zh-CN" altLang="en-US" dirty="0" smtClean="0">
                <a:latin typeface="黑体" panose="02010609060101010101" pitchFamily="49" charset="-122"/>
                <a:ea typeface="黑体" panose="02010609060101010101" pitchFamily="49" charset="-122"/>
              </a:rPr>
              <a:t>模式与</a:t>
            </a:r>
            <a:r>
              <a:rPr lang="zh-CN" altLang="en-US" dirty="0">
                <a:latin typeface="黑体" panose="02010609060101010101" pitchFamily="49" charset="-122"/>
                <a:ea typeface="黑体" panose="02010609060101010101" pitchFamily="49" charset="-122"/>
              </a:rPr>
              <a:t>商业模式转型。</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安全与隐私保护（</a:t>
            </a:r>
            <a:r>
              <a:rPr lang="en-US" altLang="zh-CN" b="1" dirty="0">
                <a:latin typeface="黑体" panose="02010609060101010101" pitchFamily="49" charset="-122"/>
                <a:ea typeface="黑体" panose="02010609060101010101" pitchFamily="49" charset="-122"/>
              </a:rPr>
              <a:t>Security</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边缘侧由于更贴近万物互联的设备，安全防护也至关重要，设备、网络、关键数据的完整性和保密性等等都是</a:t>
            </a:r>
            <a:r>
              <a:rPr lang="zh-CN" altLang="en-US" dirty="0" smtClean="0">
                <a:latin typeface="黑体" panose="02010609060101010101" pitchFamily="49" charset="-122"/>
                <a:ea typeface="黑体" panose="02010609060101010101" pitchFamily="49" charset="-122"/>
              </a:rPr>
              <a:t>安全</a:t>
            </a:r>
            <a:r>
              <a:rPr lang="zh-CN" altLang="en-US" dirty="0">
                <a:latin typeface="黑体" panose="02010609060101010101" pitchFamily="49" charset="-122"/>
                <a:ea typeface="黑体" panose="02010609060101010101" pitchFamily="49" charset="-122"/>
              </a:rPr>
              <a:t>领域重点关注的内容。</a:t>
            </a:r>
          </a:p>
        </p:txBody>
      </p:sp>
    </p:spTree>
    <p:extLst>
      <p:ext uri="{BB962C8B-B14F-4D97-AF65-F5344CB8AC3E}">
        <p14:creationId xmlns:p14="http://schemas.microsoft.com/office/powerpoint/2010/main" val="3552669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8</a:t>
            </a:fld>
            <a:endParaRPr lang="zh-CN" altLang="en-US" dirty="0"/>
          </a:p>
        </p:txBody>
      </p:sp>
      <p:sp>
        <p:nvSpPr>
          <p:cNvPr id="4" name="文本框 3"/>
          <p:cNvSpPr txBox="1"/>
          <p:nvPr/>
        </p:nvSpPr>
        <p:spPr>
          <a:xfrm>
            <a:off x="541192" y="269092"/>
            <a:ext cx="6994815"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为什么需要</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
        <p:nvSpPr>
          <p:cNvPr id="7" name="文本框 6"/>
          <p:cNvSpPr txBox="1"/>
          <p:nvPr/>
        </p:nvSpPr>
        <p:spPr>
          <a:xfrm>
            <a:off x="462706" y="1475455"/>
            <a:ext cx="11266587" cy="4597862"/>
          </a:xfrm>
          <a:prstGeom prst="rect">
            <a:avLst/>
          </a:prstGeom>
          <a:noFill/>
        </p:spPr>
        <p:txBody>
          <a:bodyPr wrap="square" rtlCol="0">
            <a:spAutoFit/>
          </a:bodyPr>
          <a:lstStyle/>
          <a:p>
            <a:pPr>
              <a:lnSpc>
                <a:spcPct val="150000"/>
              </a:lnSpc>
            </a:pPr>
            <a:r>
              <a:rPr lang="zh-CN" altLang="en-US" b="1" dirty="0" smtClean="0">
                <a:solidFill>
                  <a:schemeClr val="bg1"/>
                </a:solidFill>
                <a:latin typeface="黑体" panose="02010609060101010101" pitchFamily="49" charset="-122"/>
                <a:ea typeface="黑体" panose="02010609060101010101" pitchFamily="49" charset="-122"/>
              </a:rPr>
              <a:t>边缘计算通常来说是对云计算的补充，解决云计算的不足：</a:t>
            </a:r>
            <a:endParaRPr lang="zh-CN" altLang="en-US"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云计算难以保证实时性要求。</a:t>
            </a:r>
            <a:r>
              <a:rPr lang="zh-CN" altLang="en-US" dirty="0">
                <a:solidFill>
                  <a:schemeClr val="bg1"/>
                </a:solidFill>
                <a:latin typeface="黑体" panose="02010609060101010101" pitchFamily="49" charset="-122"/>
                <a:ea typeface="黑体" panose="02010609060101010101" pitchFamily="49" charset="-122"/>
              </a:rPr>
              <a:t>云</a:t>
            </a:r>
            <a:r>
              <a:rPr lang="zh-CN" altLang="en-US" dirty="0" smtClean="0">
                <a:solidFill>
                  <a:schemeClr val="bg1"/>
                </a:solidFill>
                <a:latin typeface="黑体" panose="02010609060101010101" pitchFamily="49" charset="-122"/>
                <a:ea typeface="黑体" panose="02010609060101010101" pitchFamily="49" charset="-122"/>
              </a:rPr>
              <a:t>计算将全部数据</a:t>
            </a:r>
            <a:r>
              <a:rPr lang="zh-CN" altLang="en-US" dirty="0">
                <a:solidFill>
                  <a:schemeClr val="bg1"/>
                </a:solidFill>
                <a:latin typeface="黑体" panose="02010609060101010101" pitchFamily="49" charset="-122"/>
                <a:ea typeface="黑体" panose="02010609060101010101" pitchFamily="49" charset="-122"/>
              </a:rPr>
              <a:t>上传至</a:t>
            </a:r>
            <a:r>
              <a:rPr lang="zh-CN" altLang="en-US" dirty="0" smtClean="0">
                <a:solidFill>
                  <a:schemeClr val="bg1"/>
                </a:solidFill>
                <a:latin typeface="黑体" panose="02010609060101010101" pitchFamily="49" charset="-122"/>
                <a:ea typeface="黑体" panose="02010609060101010101" pitchFamily="49" charset="-122"/>
              </a:rPr>
              <a:t>云计算中心进行</a:t>
            </a:r>
            <a:r>
              <a:rPr lang="zh-CN" altLang="en-US" dirty="0">
                <a:solidFill>
                  <a:schemeClr val="bg1"/>
                </a:solidFill>
                <a:latin typeface="黑体" panose="02010609060101010101" pitchFamily="49" charset="-122"/>
                <a:ea typeface="黑体" panose="02010609060101010101" pitchFamily="49" charset="-122"/>
              </a:rPr>
              <a:t>处理，其处理速度受到网络带宽、中</a:t>
            </a:r>
            <a:r>
              <a:rPr lang="zh-CN" altLang="en-US" dirty="0" smtClean="0">
                <a:solidFill>
                  <a:schemeClr val="bg1"/>
                </a:solidFill>
                <a:latin typeface="黑体" panose="02010609060101010101" pitchFamily="49" charset="-122"/>
                <a:ea typeface="黑体" panose="02010609060101010101" pitchFamily="49" charset="-122"/>
              </a:rPr>
              <a:t>心计算能力、总计算任务量、请求响应链路长度等多因素的影响，可能造成无法接受的处理时延。</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endParaRPr lang="zh-CN" altLang="en-US"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计算的资源开销较大。随着</a:t>
            </a:r>
            <a:r>
              <a:rPr lang="zh-CN" altLang="en-US" dirty="0" smtClean="0">
                <a:solidFill>
                  <a:schemeClr val="bg1"/>
                </a:solidFill>
                <a:latin typeface="黑体" panose="02010609060101010101" pitchFamily="49" charset="-122"/>
                <a:ea typeface="黑体" panose="02010609060101010101" pitchFamily="49" charset="-122"/>
              </a:rPr>
              <a:t>数据量</a:t>
            </a:r>
            <a:r>
              <a:rPr lang="zh-CN" altLang="en-US" dirty="0">
                <a:solidFill>
                  <a:schemeClr val="bg1"/>
                </a:solidFill>
                <a:latin typeface="黑体" panose="02010609060101010101" pitchFamily="49" charset="-122"/>
                <a:ea typeface="黑体" panose="02010609060101010101" pitchFamily="49" charset="-122"/>
              </a:rPr>
              <a:t>的攀升，数据传输带来的网络流量</a:t>
            </a:r>
            <a:r>
              <a:rPr lang="zh-CN" altLang="en-US" dirty="0" smtClean="0">
                <a:solidFill>
                  <a:schemeClr val="bg1"/>
                </a:solidFill>
                <a:latin typeface="黑体" panose="02010609060101010101" pitchFamily="49" charset="-122"/>
                <a:ea typeface="黑体" panose="02010609060101010101" pitchFamily="49" charset="-122"/>
              </a:rPr>
              <a:t>开销也</a:t>
            </a:r>
            <a:r>
              <a:rPr lang="zh-CN" altLang="en-US" dirty="0">
                <a:solidFill>
                  <a:schemeClr val="bg1"/>
                </a:solidFill>
                <a:latin typeface="黑体" panose="02010609060101010101" pitchFamily="49" charset="-122"/>
                <a:ea typeface="黑体" panose="02010609060101010101" pitchFamily="49" charset="-122"/>
              </a:rPr>
              <a:t>在逐渐升高</a:t>
            </a:r>
            <a:r>
              <a:rPr lang="zh-CN" altLang="en-US" dirty="0" smtClean="0">
                <a:solidFill>
                  <a:schemeClr val="bg1"/>
                </a:solidFill>
                <a:latin typeface="黑体" panose="02010609060101010101" pitchFamily="49" charset="-122"/>
                <a:ea typeface="黑体" panose="02010609060101010101" pitchFamily="49" charset="-122"/>
              </a:rPr>
              <a:t>，有时候这些开销并不是完全必要的。以野生动物保护区监控图像处理为例，大量的监控图像中并未包含任何动物，然而云计算模型</a:t>
            </a:r>
            <a:r>
              <a:rPr lang="zh-CN" altLang="en-US" dirty="0">
                <a:solidFill>
                  <a:schemeClr val="bg1"/>
                </a:solidFill>
                <a:latin typeface="黑体" panose="02010609060101010101" pitchFamily="49" charset="-122"/>
                <a:ea typeface="黑体" panose="02010609060101010101" pitchFamily="49" charset="-122"/>
              </a:rPr>
              <a:t>仍然会对每一张图片进行传输、</a:t>
            </a:r>
            <a:r>
              <a:rPr lang="zh-CN" altLang="en-US" dirty="0" smtClean="0">
                <a:solidFill>
                  <a:schemeClr val="bg1"/>
                </a:solidFill>
                <a:latin typeface="黑体" panose="02010609060101010101" pitchFamily="49" charset="-122"/>
                <a:ea typeface="黑体" panose="02010609060101010101" pitchFamily="49" charset="-122"/>
              </a:rPr>
              <a:t>处理和</a:t>
            </a:r>
            <a:r>
              <a:rPr lang="zh-CN" altLang="en-US" dirty="0">
                <a:solidFill>
                  <a:schemeClr val="bg1"/>
                </a:solidFill>
                <a:latin typeface="黑体" panose="02010609060101010101" pitchFamily="49" charset="-122"/>
                <a:ea typeface="黑体" panose="02010609060101010101" pitchFamily="49" charset="-122"/>
              </a:rPr>
              <a:t>存储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计算难以保证用户</a:t>
            </a:r>
            <a:r>
              <a:rPr lang="zh-CN" altLang="en-US" dirty="0" smtClean="0">
                <a:solidFill>
                  <a:schemeClr val="bg1"/>
                </a:solidFill>
                <a:latin typeface="黑体" panose="02010609060101010101" pitchFamily="49" charset="-122"/>
                <a:ea typeface="黑体" panose="02010609060101010101" pitchFamily="49" charset="-122"/>
              </a:rPr>
              <a:t>隐私。</a:t>
            </a:r>
            <a:r>
              <a:rPr lang="zh-CN" altLang="en-US" dirty="0">
                <a:solidFill>
                  <a:schemeClr val="bg1"/>
                </a:solidFill>
                <a:latin typeface="黑体" panose="02010609060101010101" pitchFamily="49" charset="-122"/>
                <a:ea typeface="黑体" panose="02010609060101010101" pitchFamily="49" charset="-122"/>
              </a:rPr>
              <a:t>云</a:t>
            </a:r>
            <a:r>
              <a:rPr lang="zh-CN" altLang="en-US" dirty="0" smtClean="0">
                <a:solidFill>
                  <a:schemeClr val="bg1"/>
                </a:solidFill>
                <a:latin typeface="黑体" panose="02010609060101010101" pitchFamily="49" charset="-122"/>
                <a:ea typeface="黑体" panose="02010609060101010101" pitchFamily="49" charset="-122"/>
              </a:rPr>
              <a:t>计算</a:t>
            </a:r>
            <a:r>
              <a:rPr lang="zh-CN" altLang="en-US" dirty="0">
                <a:solidFill>
                  <a:schemeClr val="bg1"/>
                </a:solidFill>
                <a:latin typeface="黑体" panose="02010609060101010101" pitchFamily="49" charset="-122"/>
                <a:ea typeface="黑体" panose="02010609060101010101" pitchFamily="49" charset="-122"/>
              </a:rPr>
              <a:t>处理的数据可能是包含用户隐私的，</a:t>
            </a:r>
            <a:r>
              <a:rPr lang="zh-CN" altLang="en-US" dirty="0" smtClean="0">
                <a:solidFill>
                  <a:schemeClr val="bg1"/>
                </a:solidFill>
                <a:latin typeface="黑体" panose="02010609060101010101" pitchFamily="49" charset="-122"/>
                <a:ea typeface="黑体" panose="02010609060101010101" pitchFamily="49" charset="-122"/>
              </a:rPr>
              <a:t>例如</a:t>
            </a:r>
            <a:r>
              <a:rPr lang="zh-CN" altLang="en-US" dirty="0">
                <a:solidFill>
                  <a:schemeClr val="bg1"/>
                </a:solidFill>
                <a:latin typeface="黑体" panose="02010609060101010101" pitchFamily="49" charset="-122"/>
                <a:ea typeface="黑体" panose="02010609060101010101" pitchFamily="49" charset="-122"/>
              </a:rPr>
              <a:t>家庭内的监控摄像头、工厂内的生产</a:t>
            </a:r>
            <a:r>
              <a:rPr lang="zh-CN" altLang="en-US" dirty="0" smtClean="0">
                <a:solidFill>
                  <a:schemeClr val="bg1"/>
                </a:solidFill>
                <a:latin typeface="黑体" panose="02010609060101010101" pitchFamily="49" charset="-122"/>
                <a:ea typeface="黑体" panose="02010609060101010101" pitchFamily="49" charset="-122"/>
              </a:rPr>
              <a:t>数据</a:t>
            </a:r>
            <a:r>
              <a:rPr lang="zh-CN" altLang="en-US" dirty="0">
                <a:solidFill>
                  <a:schemeClr val="bg1"/>
                </a:solidFill>
                <a:latin typeface="黑体" panose="02010609060101010101" pitchFamily="49" charset="-122"/>
                <a:ea typeface="黑体" panose="02010609060101010101" pitchFamily="49" charset="-122"/>
              </a:rPr>
              <a:t>等，尽管存在用户隐私协议等约束，但</a:t>
            </a:r>
            <a:r>
              <a:rPr lang="zh-CN" altLang="en-US" dirty="0" smtClean="0">
                <a:solidFill>
                  <a:schemeClr val="bg1"/>
                </a:solidFill>
                <a:latin typeface="黑体" panose="02010609060101010101" pitchFamily="49" charset="-122"/>
                <a:ea typeface="黑体" panose="02010609060101010101" pitchFamily="49" charset="-122"/>
              </a:rPr>
              <a:t>服务</a:t>
            </a:r>
            <a:r>
              <a:rPr lang="zh-CN" altLang="en-US" dirty="0">
                <a:solidFill>
                  <a:schemeClr val="bg1"/>
                </a:solidFill>
                <a:latin typeface="黑体" panose="02010609060101010101" pitchFamily="49" charset="-122"/>
                <a:ea typeface="黑体" panose="02010609060101010101" pitchFamily="49" charset="-122"/>
              </a:rPr>
              <a:t>提供商对数据的实际使用情况是</a:t>
            </a:r>
            <a:r>
              <a:rPr lang="zh-CN" altLang="en-US" dirty="0" smtClean="0">
                <a:solidFill>
                  <a:schemeClr val="bg1"/>
                </a:solidFill>
                <a:latin typeface="黑体" panose="02010609060101010101" pitchFamily="49" charset="-122"/>
                <a:ea typeface="黑体" panose="02010609060101010101" pitchFamily="49" charset="-122"/>
              </a:rPr>
              <a:t>不透明的。同时许多工厂也不希望将生产数据放到公共云端，更可能还存放在内部私有云或内部子系统。</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6672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9</a:t>
            </a:fld>
            <a:endParaRPr lang="zh-CN" altLang="en-US"/>
          </a:p>
        </p:txBody>
      </p:sp>
      <p:sp>
        <p:nvSpPr>
          <p:cNvPr id="4" name="文本框 3"/>
          <p:cNvSpPr txBox="1"/>
          <p:nvPr/>
        </p:nvSpPr>
        <p:spPr>
          <a:xfrm>
            <a:off x="680602" y="364881"/>
            <a:ext cx="8324853"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如何构建</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a:solidFill>
                  <a:schemeClr val="bg1"/>
                </a:solidFill>
                <a:latin typeface="黑体" panose="02010609060101010101" pitchFamily="49" charset="-122"/>
                <a:ea typeface="黑体" panose="02010609060101010101" pitchFamily="49" charset="-122"/>
              </a:rPr>
              <a:t>平台</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grpSp>
        <p:nvGrpSpPr>
          <p:cNvPr id="32" name="组合 31"/>
          <p:cNvGrpSpPr/>
          <p:nvPr/>
        </p:nvGrpSpPr>
        <p:grpSpPr>
          <a:xfrm>
            <a:off x="3668801" y="754715"/>
            <a:ext cx="8180744" cy="5017435"/>
            <a:chOff x="3668801" y="754715"/>
            <a:chExt cx="8180744" cy="5017435"/>
          </a:xfrm>
        </p:grpSpPr>
        <p:sp>
          <p:nvSpPr>
            <p:cNvPr id="5" name="矩形 4"/>
            <p:cNvSpPr/>
            <p:nvPr/>
          </p:nvSpPr>
          <p:spPr>
            <a:xfrm>
              <a:off x="3668801" y="5160800"/>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现场设备</a:t>
              </a:r>
            </a:p>
          </p:txBody>
        </p:sp>
        <p:sp>
          <p:nvSpPr>
            <p:cNvPr id="9" name="矩形 8"/>
            <p:cNvSpPr/>
            <p:nvPr/>
          </p:nvSpPr>
          <p:spPr>
            <a:xfrm>
              <a:off x="5080834" y="5160800"/>
              <a:ext cx="5518743" cy="53184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接口</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设备</a:t>
              </a:r>
            </a:p>
          </p:txBody>
        </p:sp>
        <p:sp>
          <p:nvSpPr>
            <p:cNvPr id="10" name="矩形 9"/>
            <p:cNvSpPr/>
            <p:nvPr/>
          </p:nvSpPr>
          <p:spPr>
            <a:xfrm>
              <a:off x="3668801" y="3014761"/>
              <a:ext cx="1222310" cy="2090057"/>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p>
          </p:txBody>
        </p:sp>
        <p:sp>
          <p:nvSpPr>
            <p:cNvPr id="11" name="矩形 10"/>
            <p:cNvSpPr/>
            <p:nvPr/>
          </p:nvSpPr>
          <p:spPr>
            <a:xfrm>
              <a:off x="5080834" y="3476110"/>
              <a:ext cx="5518743" cy="1565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latin typeface="黑体" panose="02010609060101010101" pitchFamily="49" charset="-122"/>
                <a:ea typeface="黑体" panose="02010609060101010101" pitchFamily="49" charset="-122"/>
              </a:endParaRPr>
            </a:p>
          </p:txBody>
        </p:sp>
        <p:sp>
          <p:nvSpPr>
            <p:cNvPr id="12" name="矩形 11"/>
            <p:cNvSpPr/>
            <p:nvPr/>
          </p:nvSpPr>
          <p:spPr>
            <a:xfrm>
              <a:off x="5080834" y="3476110"/>
              <a:ext cx="1618547" cy="401215"/>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边缘节点</a:t>
              </a:r>
            </a:p>
          </p:txBody>
        </p:sp>
        <p:sp>
          <p:nvSpPr>
            <p:cNvPr id="13" name="矩形 12"/>
            <p:cNvSpPr/>
            <p:nvPr/>
          </p:nvSpPr>
          <p:spPr>
            <a:xfrm>
              <a:off x="5080834" y="3877325"/>
              <a:ext cx="1618547" cy="1156410"/>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边缘控制器</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边缘云</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边缘传感器</a:t>
              </a:r>
            </a:p>
          </p:txBody>
        </p:sp>
        <p:sp>
          <p:nvSpPr>
            <p:cNvPr id="14" name="矩形 13"/>
            <p:cNvSpPr/>
            <p:nvPr/>
          </p:nvSpPr>
          <p:spPr>
            <a:xfrm>
              <a:off x="6699381"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计算资源</a:t>
              </a:r>
            </a:p>
          </p:txBody>
        </p:sp>
        <p:sp>
          <p:nvSpPr>
            <p:cNvPr id="15" name="矩形 14"/>
            <p:cNvSpPr/>
            <p:nvPr/>
          </p:nvSpPr>
          <p:spPr>
            <a:xfrm>
              <a:off x="7996336" y="4624549"/>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网络资源</a:t>
              </a:r>
            </a:p>
          </p:txBody>
        </p:sp>
        <p:sp>
          <p:nvSpPr>
            <p:cNvPr id="16" name="矩形 15"/>
            <p:cNvSpPr/>
            <p:nvPr/>
          </p:nvSpPr>
          <p:spPr>
            <a:xfrm>
              <a:off x="9302622"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存储资源</a:t>
              </a:r>
            </a:p>
          </p:txBody>
        </p:sp>
        <p:sp>
          <p:nvSpPr>
            <p:cNvPr id="17" name="矩形 16"/>
            <p:cNvSpPr/>
            <p:nvPr/>
          </p:nvSpPr>
          <p:spPr>
            <a:xfrm>
              <a:off x="6699381" y="4233964"/>
              <a:ext cx="3900196" cy="401216"/>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API</a:t>
              </a:r>
              <a:endParaRPr lang="zh-CN" altLang="en-US" sz="1600" dirty="0">
                <a:latin typeface="黑体" panose="02010609060101010101" pitchFamily="49" charset="-122"/>
                <a:ea typeface="黑体" panose="02010609060101010101" pitchFamily="49" charset="-122"/>
              </a:endParaRPr>
            </a:p>
          </p:txBody>
        </p:sp>
        <p:sp>
          <p:nvSpPr>
            <p:cNvPr id="18" name="矩形 17"/>
            <p:cNvSpPr/>
            <p:nvPr/>
          </p:nvSpPr>
          <p:spPr>
            <a:xfrm>
              <a:off x="6699380" y="3484081"/>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控制领域</a:t>
              </a:r>
            </a:p>
          </p:txBody>
        </p:sp>
        <p:sp>
          <p:nvSpPr>
            <p:cNvPr id="19" name="矩形 18"/>
            <p:cNvSpPr/>
            <p:nvPr/>
          </p:nvSpPr>
          <p:spPr>
            <a:xfrm>
              <a:off x="7996335" y="3484081"/>
              <a:ext cx="1296956" cy="752989"/>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分析领域</a:t>
              </a:r>
            </a:p>
          </p:txBody>
        </p:sp>
        <p:sp>
          <p:nvSpPr>
            <p:cNvPr id="20" name="矩形 19"/>
            <p:cNvSpPr/>
            <p:nvPr/>
          </p:nvSpPr>
          <p:spPr>
            <a:xfrm>
              <a:off x="9302620" y="3484080"/>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优化领域</a:t>
              </a:r>
            </a:p>
          </p:txBody>
        </p:sp>
        <p:sp>
          <p:nvSpPr>
            <p:cNvPr id="21" name="矩形 20"/>
            <p:cNvSpPr/>
            <p:nvPr/>
          </p:nvSpPr>
          <p:spPr>
            <a:xfrm>
              <a:off x="5080833" y="3014761"/>
              <a:ext cx="5518743" cy="39603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边缘管理器      </a:t>
              </a:r>
              <a:r>
                <a:rPr lang="zh-CN" altLang="en-US" sz="1600" dirty="0" smtClean="0">
                  <a:latin typeface="黑体" panose="02010609060101010101" pitchFamily="49" charset="-122"/>
                  <a:ea typeface="黑体" panose="02010609060101010101" pitchFamily="49" charset="-122"/>
                </a:rPr>
                <a:t>      业务</a:t>
              </a:r>
              <a:r>
                <a:rPr lang="zh-CN" altLang="en-US" sz="1600" dirty="0">
                  <a:latin typeface="黑体" panose="02010609060101010101" pitchFamily="49" charset="-122"/>
                  <a:ea typeface="黑体" panose="02010609060101010101" pitchFamily="49" charset="-122"/>
                </a:rPr>
                <a:t>编排        </a:t>
              </a:r>
              <a:r>
                <a:rPr lang="zh-CN" altLang="en-US" sz="1600" dirty="0" smtClean="0">
                  <a:latin typeface="黑体" panose="02010609060101010101" pitchFamily="49" charset="-122"/>
                  <a:ea typeface="黑体" panose="02010609060101010101" pitchFamily="49" charset="-122"/>
                </a:rPr>
                <a:t>直接</a:t>
              </a:r>
              <a:r>
                <a:rPr lang="zh-CN" altLang="en-US" sz="1600" dirty="0">
                  <a:latin typeface="黑体" panose="02010609060101010101" pitchFamily="49" charset="-122"/>
                  <a:ea typeface="黑体" panose="02010609060101010101" pitchFamily="49" charset="-122"/>
                </a:rPr>
                <a:t>资源调用  </a:t>
              </a:r>
            </a:p>
          </p:txBody>
        </p:sp>
        <p:sp>
          <p:nvSpPr>
            <p:cNvPr id="22" name="矩形 21"/>
            <p:cNvSpPr/>
            <p:nvPr/>
          </p:nvSpPr>
          <p:spPr>
            <a:xfrm>
              <a:off x="3668801" y="2426934"/>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a:t>
              </a:r>
            </a:p>
          </p:txBody>
        </p:sp>
        <p:sp>
          <p:nvSpPr>
            <p:cNvPr id="23" name="矩形 22"/>
            <p:cNvSpPr/>
            <p:nvPr/>
          </p:nvSpPr>
          <p:spPr>
            <a:xfrm>
              <a:off x="5080833" y="2417605"/>
              <a:ext cx="5518743" cy="54117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云服务及应用</a:t>
              </a:r>
            </a:p>
          </p:txBody>
        </p:sp>
        <p:sp>
          <p:nvSpPr>
            <p:cNvPr id="24" name="矩形 23"/>
            <p:cNvSpPr/>
            <p:nvPr/>
          </p:nvSpPr>
          <p:spPr>
            <a:xfrm>
              <a:off x="10570963" y="2209800"/>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管理</a:t>
              </a:r>
              <a:r>
                <a:rPr lang="zh-CN" altLang="en-US" sz="1600" dirty="0" smtClean="0">
                  <a:latin typeface="黑体" panose="02010609060101010101" pitchFamily="49" charset="-122"/>
                  <a:ea typeface="黑体" panose="02010609060101010101" pitchFamily="49" charset="-122"/>
                </a:rPr>
                <a:t>服务</a:t>
              </a:r>
              <a:endParaRPr lang="zh-CN" altLang="en-US" sz="1600" dirty="0">
                <a:latin typeface="黑体" panose="02010609060101010101" pitchFamily="49" charset="-122"/>
                <a:ea typeface="黑体" panose="02010609060101010101" pitchFamily="49" charset="-122"/>
              </a:endParaRPr>
            </a:p>
          </p:txBody>
        </p:sp>
        <p:sp>
          <p:nvSpPr>
            <p:cNvPr id="25" name="矩形 24"/>
            <p:cNvSpPr/>
            <p:nvPr/>
          </p:nvSpPr>
          <p:spPr>
            <a:xfrm>
              <a:off x="11007632" y="201433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数据</a:t>
              </a:r>
              <a:r>
                <a:rPr lang="zh-CN" altLang="en-US" sz="2000" dirty="0" smtClean="0">
                  <a:latin typeface="黑体" panose="02010609060101010101" pitchFamily="49" charset="-122"/>
                  <a:ea typeface="黑体" panose="02010609060101010101" pitchFamily="49" charset="-122"/>
                </a:rPr>
                <a:t>生命周期</a:t>
              </a:r>
              <a:r>
                <a:rPr lang="zh-CN" altLang="en-US" sz="1600" dirty="0" smtClean="0">
                  <a:latin typeface="黑体" panose="02010609060101010101" pitchFamily="49" charset="-122"/>
                  <a:ea typeface="黑体" panose="02010609060101010101" pitchFamily="49" charset="-122"/>
                </a:rPr>
                <a:t>服务</a:t>
              </a:r>
              <a:endParaRPr lang="zh-CN" altLang="en-US" sz="1600" dirty="0">
                <a:latin typeface="黑体" panose="02010609060101010101" pitchFamily="49" charset="-122"/>
                <a:ea typeface="黑体" panose="02010609060101010101" pitchFamily="49" charset="-122"/>
              </a:endParaRPr>
            </a:p>
          </p:txBody>
        </p:sp>
        <p:sp>
          <p:nvSpPr>
            <p:cNvPr id="26" name="矩形 25"/>
            <p:cNvSpPr/>
            <p:nvPr/>
          </p:nvSpPr>
          <p:spPr>
            <a:xfrm>
              <a:off x="11412875" y="179252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安全</a:t>
              </a:r>
              <a:r>
                <a:rPr lang="zh-CN" altLang="en-US" sz="1600" dirty="0" smtClean="0">
                  <a:latin typeface="黑体" panose="02010609060101010101" pitchFamily="49" charset="-122"/>
                  <a:ea typeface="黑体" panose="02010609060101010101" pitchFamily="49" charset="-122"/>
                </a:rPr>
                <a:t>服务</a:t>
              </a:r>
              <a:endParaRPr lang="zh-CN" altLang="en-US" sz="1600" dirty="0">
                <a:latin typeface="黑体" panose="02010609060101010101" pitchFamily="49" charset="-122"/>
                <a:ea typeface="黑体" panose="02010609060101010101" pitchFamily="49" charset="-122"/>
              </a:endParaRPr>
            </a:p>
          </p:txBody>
        </p:sp>
        <p:sp>
          <p:nvSpPr>
            <p:cNvPr id="29" name="矩形 28"/>
            <p:cNvSpPr/>
            <p:nvPr/>
          </p:nvSpPr>
          <p:spPr>
            <a:xfrm>
              <a:off x="3735906" y="754715"/>
              <a:ext cx="7978916" cy="2519233"/>
            </a:xfrm>
            <a:prstGeom prst="rect">
              <a:avLst/>
            </a:prstGeom>
            <a:noFill/>
            <a:ln w="28575">
              <a:solidFill>
                <a:srgbClr val="2EBA7C"/>
              </a:solidFill>
            </a:ln>
            <a:scene3d>
              <a:camera prst="isometricOffAxis2Top">
                <a:rot lat="18197452" lon="4004651" rev="1782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zh-CN" altLang="en-US" sz="1600" dirty="0" smtClean="0">
                  <a:latin typeface="黑体" panose="02010609060101010101" pitchFamily="49" charset="-122"/>
                  <a:ea typeface="黑体" panose="02010609060101010101" pitchFamily="49" charset="-122"/>
                </a:rPr>
                <a:t>模型驱动的统一服务框架</a:t>
              </a:r>
              <a:endParaRPr lang="zh-CN" altLang="en-US" sz="1600" dirty="0">
                <a:latin typeface="黑体" panose="02010609060101010101" pitchFamily="49" charset="-122"/>
                <a:ea typeface="黑体" panose="02010609060101010101" pitchFamily="49" charset="-122"/>
              </a:endParaRPr>
            </a:p>
          </p:txBody>
        </p:sp>
      </p:grpSp>
      <p:sp>
        <p:nvSpPr>
          <p:cNvPr id="30" name="文本框 29"/>
          <p:cNvSpPr txBox="1"/>
          <p:nvPr/>
        </p:nvSpPr>
        <p:spPr>
          <a:xfrm>
            <a:off x="4934464" y="5987018"/>
            <a:ext cx="2323072" cy="369332"/>
          </a:xfrm>
          <a:prstGeom prst="rect">
            <a:avLst/>
          </a:prstGeom>
          <a:noFill/>
        </p:spPr>
        <p:txBody>
          <a:bodyPr wrap="none" rtlCol="0">
            <a:spAutoFit/>
          </a:bodyPr>
          <a:lstStyle/>
          <a:p>
            <a:r>
              <a:rPr lang="zh-CN" altLang="en-US" dirty="0" smtClean="0">
                <a:solidFill>
                  <a:schemeClr val="bg1"/>
                </a:solidFill>
              </a:rPr>
              <a:t>边缘计算参考架构</a:t>
            </a:r>
            <a:r>
              <a:rPr lang="en-US" altLang="zh-CN" dirty="0" smtClean="0">
                <a:solidFill>
                  <a:schemeClr val="bg1"/>
                </a:solidFill>
              </a:rPr>
              <a:t>3.0</a:t>
            </a:r>
            <a:endParaRPr lang="zh-CN" altLang="en-US" dirty="0">
              <a:solidFill>
                <a:schemeClr val="bg1"/>
              </a:solidFill>
            </a:endParaRPr>
          </a:p>
        </p:txBody>
      </p:sp>
      <p:pic>
        <p:nvPicPr>
          <p:cNvPr id="31" name="图片 30"/>
          <p:cNvPicPr>
            <a:picLocks noChangeAspect="1"/>
          </p:cNvPicPr>
          <p:nvPr/>
        </p:nvPicPr>
        <p:blipFill>
          <a:blip r:embed="rId3"/>
          <a:stretch>
            <a:fillRect/>
          </a:stretch>
        </p:blipFill>
        <p:spPr>
          <a:xfrm>
            <a:off x="13158" y="1505491"/>
            <a:ext cx="3615046" cy="4634052"/>
          </a:xfrm>
          <a:prstGeom prst="rect">
            <a:avLst/>
          </a:prstGeom>
        </p:spPr>
      </p:pic>
    </p:spTree>
    <p:extLst>
      <p:ext uri="{BB962C8B-B14F-4D97-AF65-F5344CB8AC3E}">
        <p14:creationId xmlns:p14="http://schemas.microsoft.com/office/powerpoint/2010/main" val="4084458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21182</TotalTime>
  <Words>5881</Words>
  <Application>Microsoft Office PowerPoint</Application>
  <PresentationFormat>宽屏</PresentationFormat>
  <Paragraphs>641</Paragraphs>
  <Slides>40</Slides>
  <Notes>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FZLTZHJW--GB1-0</vt:lpstr>
      <vt:lpstr>黑体</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王海滨</dc:creator>
  <cp:lastModifiedBy>李浩博</cp:lastModifiedBy>
  <cp:revision>730</cp:revision>
  <dcterms:created xsi:type="dcterms:W3CDTF">2020-04-08T00:58:33Z</dcterms:created>
  <dcterms:modified xsi:type="dcterms:W3CDTF">2020-10-28T09:10:52Z</dcterms:modified>
</cp:coreProperties>
</file>